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31"/>
  </p:notesMasterIdLst>
  <p:handoutMasterIdLst>
    <p:handoutMasterId r:id="rId32"/>
  </p:handoutMasterIdLst>
  <p:sldIdLst>
    <p:sldId id="282" r:id="rId4"/>
    <p:sldId id="292" r:id="rId5"/>
    <p:sldId id="293" r:id="rId6"/>
    <p:sldId id="320" r:id="rId7"/>
    <p:sldId id="319" r:id="rId8"/>
    <p:sldId id="318" r:id="rId9"/>
    <p:sldId id="321" r:id="rId10"/>
    <p:sldId id="322" r:id="rId11"/>
    <p:sldId id="309" r:id="rId12"/>
    <p:sldId id="299" r:id="rId13"/>
    <p:sldId id="324" r:id="rId14"/>
    <p:sldId id="298" r:id="rId15"/>
    <p:sldId id="326" r:id="rId16"/>
    <p:sldId id="325" r:id="rId17"/>
    <p:sldId id="306" r:id="rId18"/>
    <p:sldId id="310" r:id="rId19"/>
    <p:sldId id="302" r:id="rId20"/>
    <p:sldId id="303" r:id="rId21"/>
    <p:sldId id="311" r:id="rId22"/>
    <p:sldId id="312" r:id="rId23"/>
    <p:sldId id="314" r:id="rId24"/>
    <p:sldId id="315" r:id="rId25"/>
    <p:sldId id="316" r:id="rId26"/>
    <p:sldId id="329" r:id="rId27"/>
    <p:sldId id="296" r:id="rId28"/>
    <p:sldId id="327" r:id="rId29"/>
    <p:sldId id="328" r:id="rId3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014"/>
    <a:srgbClr val="06060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7" autoAdjust="0"/>
    <p:restoredTop sz="94631" autoAdjust="0"/>
  </p:normalViewPr>
  <p:slideViewPr>
    <p:cSldViewPr snapToGrid="0">
      <p:cViewPr>
        <p:scale>
          <a:sx n="60" d="100"/>
          <a:sy n="60" d="100"/>
        </p:scale>
        <p:origin x="-2100" y="-13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289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>
              <a:gsLst>
                <a:gs pos="0">
                  <a:schemeClr val="accent5"/>
                </a:gs>
                <a:gs pos="100000">
                  <a:schemeClr val="accent5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Modelagem</c:v>
                </c:pt>
                <c:pt idx="1">
                  <c:v>Custo de Produção </c:v>
                </c:pt>
                <c:pt idx="2">
                  <c:v>Componentes Prontos e Matéria Prima</c:v>
                </c:pt>
              </c:strCache>
            </c:strRef>
          </c:cat>
          <c:val>
            <c:numRef>
              <c:f>Sheet1!$B$2:$B$4</c:f>
              <c:numCache>
                <c:formatCode>"R$"\ #,##0</c:formatCode>
                <c:ptCount val="3"/>
                <c:pt idx="0">
                  <c:v>1202.8599999999999</c:v>
                </c:pt>
                <c:pt idx="1">
                  <c:v>5114.04</c:v>
                </c:pt>
                <c:pt idx="2">
                  <c:v>5095.05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40"/>
        <c:axId val="139533312"/>
        <c:axId val="139548544"/>
      </c:barChart>
      <c:catAx>
        <c:axId val="13953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9548544"/>
        <c:crosses val="autoZero"/>
        <c:auto val="1"/>
        <c:lblAlgn val="ctr"/>
        <c:lblOffset val="100"/>
        <c:noMultiLvlLbl val="0"/>
      </c:catAx>
      <c:valAx>
        <c:axId val="1395485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$&quot;\ #,##0" sourceLinked="1"/>
        <c:majorTickMark val="none"/>
        <c:minorTickMark val="none"/>
        <c:tickLblPos val="nextTo"/>
        <c:crossAx val="13953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B546F5-B68F-4573-9551-2F602A99DA7B}" type="datetime1">
              <a:rPr lang="pt-BR" smtClean="0"/>
              <a:pPr rtl="0"/>
              <a:t>04/06/2019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CCE05-3D42-4001-BDBD-95E1D9C23CBC}" type="datetime1">
              <a:rPr lang="pt-BR" smtClean="0"/>
              <a:pPr/>
              <a:t>04/06/2019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pPr rtl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167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16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pPr rtl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486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xmlns="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xmlns="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xmlns="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xmlns="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xmlns="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to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xmlns="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to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xmlns="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oto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xmlns="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xmlns="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4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xmlns="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4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do 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xmlns="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4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do 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xmlns="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xmlns="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 5">
            <a:extLst>
              <a:ext uri="{FF2B5EF4-FFF2-40B4-BE49-F238E27FC236}">
                <a16:creationId xmlns:a16="http://schemas.microsoft.com/office/drawing/2014/main" xmlns="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1" name="Forma Livre 5">
            <a:extLst>
              <a:ext uri="{FF2B5EF4-FFF2-40B4-BE49-F238E27FC236}">
                <a16:creationId xmlns:a16="http://schemas.microsoft.com/office/drawing/2014/main" xmlns="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3" name="Forma Livre 5">
            <a:extLst>
              <a:ext uri="{FF2B5EF4-FFF2-40B4-BE49-F238E27FC236}">
                <a16:creationId xmlns:a16="http://schemas.microsoft.com/office/drawing/2014/main" xmlns="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4" name="Forma Livre 5">
            <a:extLst>
              <a:ext uri="{FF2B5EF4-FFF2-40B4-BE49-F238E27FC236}">
                <a16:creationId xmlns:a16="http://schemas.microsoft.com/office/drawing/2014/main" xmlns="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5" name="Forma Livre 5">
            <a:extLst>
              <a:ext uri="{FF2B5EF4-FFF2-40B4-BE49-F238E27FC236}">
                <a16:creationId xmlns:a16="http://schemas.microsoft.com/office/drawing/2014/main" xmlns="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do texto mestre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pt-BR" dirty="0"/>
              <a:t>Insira sua legenda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70E81F30-8FC8-4841-8404-4DC79218B945}"/>
              </a:ext>
            </a:extLst>
          </p:cNvPr>
          <p:cNvSpPr/>
          <p:nvPr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83D29F65-481C-4C80-BB65-121E5AED26B5}"/>
              </a:ext>
            </a:extLst>
          </p:cNvPr>
          <p:cNvSpPr/>
          <p:nvPr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AC6C03AE-289A-4BCC-971C-3400028C8764}"/>
              </a:ext>
            </a:extLst>
          </p:cNvPr>
          <p:cNvSpPr/>
          <p:nvPr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  <p:sldLayoutId id="2147483668" r:id="rId16"/>
    <p:sldLayoutId id="2147483669" r:id="rId17"/>
    <p:sldLayoutId id="2147483670" r:id="rId18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jp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jpg"/><Relationship Id="rId17" Type="http://schemas.openxmlformats.org/officeDocument/2006/relationships/image" Target="../media/image60.jpg"/><Relationship Id="rId2" Type="http://schemas.openxmlformats.org/officeDocument/2006/relationships/image" Target="../media/image45.jpeg"/><Relationship Id="rId16" Type="http://schemas.openxmlformats.org/officeDocument/2006/relationships/image" Target="../media/image59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jpeg"/><Relationship Id="rId11" Type="http://schemas.openxmlformats.org/officeDocument/2006/relationships/image" Target="../media/image54.jpg"/><Relationship Id="rId5" Type="http://schemas.openxmlformats.org/officeDocument/2006/relationships/image" Target="../media/image48.jpeg"/><Relationship Id="rId15" Type="http://schemas.openxmlformats.org/officeDocument/2006/relationships/image" Target="../media/image58.jp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video" Target="NULL" TargetMode="External"/><Relationship Id="rId7" Type="http://schemas.openxmlformats.org/officeDocument/2006/relationships/image" Target="../media/image6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8.png"/><Relationship Id="rId5" Type="http://schemas.microsoft.com/office/2007/relationships/media" Target="../media/media3.mp4"/><Relationship Id="rId10" Type="http://schemas.openxmlformats.org/officeDocument/2006/relationships/image" Target="../media/image67.png"/><Relationship Id="rId4" Type="http://schemas.microsoft.com/office/2007/relationships/media" Target="../media/media2.mp4"/><Relationship Id="rId9" Type="http://schemas.openxmlformats.org/officeDocument/2006/relationships/image" Target="../media/image6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5" y="0"/>
            <a:ext cx="12186046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tângulo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Espaço Reservado para Imagem 6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6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1" y="3817082"/>
            <a:ext cx="1111387" cy="1650206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solidFill>
              <a:schemeClr val="tx1"/>
            </a:solidFill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17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1220" y="3087584"/>
            <a:ext cx="3753902" cy="199161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 w="19050">
            <a:solidFill>
              <a:schemeClr val="tx1"/>
            </a:solidFill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1" i="0" u="none" strike="noStrike" kern="1200" cap="none" spc="-3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014" y="3000766"/>
            <a:ext cx="4108863" cy="2325317"/>
          </a:xfr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/>
          <a:lstStyle/>
          <a:p>
            <a:pPr rtl="0"/>
            <a:r>
              <a:rPr lang="pt-BR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</a:rPr>
              <a:t>Impressora 3D</a:t>
            </a:r>
          </a:p>
        </p:txBody>
      </p:sp>
      <p:sp>
        <p:nvSpPr>
          <p:cNvPr id="18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00645" y="5070761"/>
            <a:ext cx="419046" cy="410295"/>
          </a:xfrm>
          <a:prstGeom prst="triangle">
            <a:avLst>
              <a:gd name="adj" fmla="val 100000"/>
            </a:avLst>
          </a:prstGeom>
          <a:solidFill>
            <a:srgbClr val="CC0000"/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14" name="Subtítulo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226" y="3952332"/>
            <a:ext cx="3308638" cy="1189683"/>
          </a:xfrm>
        </p:spPr>
        <p:txBody>
          <a:bodyPr rtlCol="0"/>
          <a:lstStyle/>
          <a:p>
            <a:pPr rtl="0"/>
            <a:r>
              <a:rPr lang="pt-BR" dirty="0"/>
              <a:t>TRABALHO DE CONCLUSÃO DE CURSO 1° SEMESTRE DE 2019</a:t>
            </a:r>
          </a:p>
          <a:p>
            <a:pPr rtl="0"/>
            <a:r>
              <a:rPr lang="pt-BR" dirty="0"/>
              <a:t>	</a:t>
            </a:r>
            <a:r>
              <a:rPr lang="pt-BR" b="1" dirty="0">
                <a:latin typeface="Bahnschrift" pitchFamily="34" charset="0"/>
              </a:rPr>
              <a:t>MECATRÔNICA</a:t>
            </a:r>
          </a:p>
        </p:txBody>
      </p:sp>
      <p:pic>
        <p:nvPicPr>
          <p:cNvPr id="12" name="Picture 2" descr="Resultado de imagem para senai 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00603" y="5353791"/>
            <a:ext cx="7762875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3" grpId="0"/>
      <p:bldP spid="18" grpId="0" animBg="1"/>
      <p:bldP spid="1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Espaço Reservado para Imagem 6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06076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22" name="Caixa de texto 37" descr="Ênfase para bloco de título">
            <a:extLst>
              <a:ext uri="{FF2B5EF4-FFF2-40B4-BE49-F238E27FC236}">
                <a16:creationId xmlns:a16="http://schemas.microsoft.com/office/drawing/2014/main" xmlns="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45003" y="4179121"/>
            <a:ext cx="846997" cy="2050230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riângulo isósceles 22" descr="Sombra para bloco de título">
            <a:extLst>
              <a:ext uri="{FF2B5EF4-FFF2-40B4-BE49-F238E27FC236}">
                <a16:creationId xmlns:a16="http://schemas.microsoft.com/office/drawing/2014/main" xmlns="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37890" y="5731435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7347098" y="4078979"/>
            <a:ext cx="4478584" cy="1665079"/>
          </a:xfr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pt-BR" dirty="0" smtClean="0">
                <a:ln w="19050">
                  <a:solidFill>
                    <a:schemeClr val="tx2"/>
                  </a:solidFill>
                </a:ln>
                <a:latin typeface="Bahnschrift" pitchFamily="34" charset="0"/>
              </a:rPr>
              <a:t>ELETRÔNICA</a:t>
            </a:r>
            <a:endParaRPr lang="pt-BR" dirty="0">
              <a:ln w="19050">
                <a:solidFill>
                  <a:schemeClr val="tx2"/>
                </a:solidFill>
              </a:ln>
              <a:latin typeface="Bahnschrift" pitchFamily="34" charset="0"/>
            </a:endParaRPr>
          </a:p>
        </p:txBody>
      </p:sp>
      <p:sp>
        <p:nvSpPr>
          <p:cNvPr id="10" name="Subtítulo 9"/>
          <p:cNvSpPr>
            <a:spLocks noGrp="1"/>
          </p:cNvSpPr>
          <p:nvPr>
            <p:ph type="subTitle" idx="1"/>
          </p:nvPr>
        </p:nvSpPr>
        <p:spPr>
          <a:xfrm>
            <a:off x="7678551" y="5036438"/>
            <a:ext cx="4000500" cy="351361"/>
          </a:xfrm>
        </p:spPr>
        <p:txBody>
          <a:bodyPr/>
          <a:lstStyle/>
          <a:p>
            <a:r>
              <a:rPr lang="pt-BR" dirty="0"/>
              <a:t>Funcionalidade e esquemas elétricos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9" grpId="0" animBg="1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Espaço Reservado para Imagem 6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3702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pic>
        <p:nvPicPr>
          <p:cNvPr id="22" name="Espaço Reservado para Imagem 6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473070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pic>
        <p:nvPicPr>
          <p:cNvPr id="23" name="Espaço Reservado para Imagem 6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473070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50" name="Retângulo 49"/>
          <p:cNvSpPr/>
          <p:nvPr/>
        </p:nvSpPr>
        <p:spPr>
          <a:xfrm>
            <a:off x="6943060" y="2052084"/>
            <a:ext cx="4635796" cy="2902688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0" y="721315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190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20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1221" y="193700"/>
            <a:ext cx="5048312" cy="1088836"/>
          </a:xfrm>
          <a:prstGeom prst="roundRect">
            <a:avLst>
              <a:gd name="adj" fmla="val 2139"/>
            </a:avLst>
          </a:prstGeom>
          <a:solidFill>
            <a:schemeClr val="tx1"/>
          </a:solidFill>
          <a:ln w="190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1" i="0" u="none" strike="noStrike" kern="1200" cap="none" spc="-3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6879" y="1294666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chemeClr val="accent6"/>
              </a:solidFill>
              <a:latin typeface="Calibri Light"/>
            </a:endParaRP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938481" y="506173"/>
            <a:ext cx="4203796" cy="432000"/>
          </a:xfrm>
        </p:spPr>
        <p:txBody>
          <a:bodyPr/>
          <a:lstStyle/>
          <a:p>
            <a:r>
              <a:rPr lang="pt-BR" dirty="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 </a:t>
            </a:r>
            <a:r>
              <a:rPr lang="pt-BR" b="1" dirty="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latin typeface="Bahnschrift" pitchFamily="34" charset="0"/>
              </a:rPr>
              <a:t>ARDUINO MEGA 2560</a:t>
            </a:r>
          </a:p>
        </p:txBody>
      </p:sp>
      <p:pic>
        <p:nvPicPr>
          <p:cNvPr id="25" name="Picture 2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51404" y="2375314"/>
            <a:ext cx="3955156" cy="2076456"/>
          </a:xfrm>
          <a:prstGeom prst="rect">
            <a:avLst/>
          </a:prstGeom>
          <a:noFill/>
        </p:spPr>
      </p:pic>
      <p:pic>
        <p:nvPicPr>
          <p:cNvPr id="26" name="Imagem 25" descr="oie_transpar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922" y="2400417"/>
            <a:ext cx="4113361" cy="2206021"/>
          </a:xfrm>
          <a:prstGeom prst="rect">
            <a:avLst/>
          </a:prstGeom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04668" y="708740"/>
            <a:ext cx="707200" cy="52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89775" y="5348079"/>
            <a:ext cx="707200" cy="52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80444" y="974553"/>
            <a:ext cx="707200" cy="52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304130" y="5333904"/>
            <a:ext cx="707200" cy="52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69991" y="5348081"/>
            <a:ext cx="707200" cy="52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19790" y="1298211"/>
            <a:ext cx="448779" cy="318728"/>
          </a:xfrm>
          <a:prstGeom prst="triangle">
            <a:avLst>
              <a:gd name="adj" fmla="val 100000"/>
            </a:avLst>
          </a:prstGeom>
          <a:solidFill>
            <a:srgbClr val="FF0000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chemeClr val="accent6"/>
              </a:solidFill>
              <a:latin typeface="Calibri Light"/>
            </a:endParaRPr>
          </a:p>
        </p:txBody>
      </p:sp>
      <p:sp>
        <p:nvSpPr>
          <p:cNvPr id="31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04850" y="1276346"/>
            <a:ext cx="467263" cy="344133"/>
          </a:xfrm>
          <a:prstGeom prst="triangle">
            <a:avLst>
              <a:gd name="adj" fmla="val 100000"/>
            </a:avLst>
          </a:prstGeom>
          <a:solidFill>
            <a:srgbClr val="7030A0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chemeClr val="accent6"/>
              </a:solidFill>
              <a:latin typeface="Calibri Light"/>
            </a:endParaRPr>
          </a:p>
        </p:txBody>
      </p:sp>
      <p:sp>
        <p:nvSpPr>
          <p:cNvPr id="32" name="Título 8"/>
          <p:cNvSpPr txBox="1">
            <a:spLocks/>
          </p:cNvSpPr>
          <p:nvPr/>
        </p:nvSpPr>
        <p:spPr>
          <a:xfrm>
            <a:off x="963628" y="506429"/>
            <a:ext cx="420379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pt-BR" sz="3200" b="1" i="0" u="none" strike="noStrike" kern="1200" cap="none" spc="0" normalizeH="0" baseline="0" noProof="0" dirty="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Bahnschrift" pitchFamily="34" charset="0"/>
                <a:ea typeface="+mj-ea"/>
                <a:cs typeface="+mj-cs"/>
              </a:rPr>
              <a:t>RAMPS</a:t>
            </a:r>
            <a:r>
              <a:rPr kumimoji="0" lang="pt-BR" sz="3200" b="1" i="0" u="none" strike="noStrike" kern="1200" cap="none" spc="0" normalizeH="0" noProof="0" dirty="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Bahnschrift" pitchFamily="34" charset="0"/>
                <a:ea typeface="+mj-ea"/>
                <a:cs typeface="+mj-cs"/>
              </a:rPr>
              <a:t> 1.4</a:t>
            </a:r>
            <a:endParaRPr kumimoji="0" lang="pt-BR" sz="3200" b="1" i="0" u="none" strike="noStrike" kern="1200" cap="none" spc="0" normalizeH="0" baseline="0" noProof="0" dirty="0">
              <a:ln w="12700">
                <a:solidFill>
                  <a:schemeClr val="tx2"/>
                </a:solidFill>
              </a:ln>
              <a:solidFill>
                <a:schemeClr val="bg1"/>
              </a:solidFill>
              <a:effectLst/>
              <a:uLnTx/>
              <a:uFillTx/>
              <a:latin typeface="Bahnschrift" pitchFamily="34" charset="0"/>
              <a:ea typeface="+mj-ea"/>
              <a:cs typeface="+mj-cs"/>
            </a:endParaRPr>
          </a:p>
        </p:txBody>
      </p:sp>
      <p:sp>
        <p:nvSpPr>
          <p:cNvPr id="33" name="Título 8"/>
          <p:cNvSpPr txBox="1">
            <a:spLocks/>
          </p:cNvSpPr>
          <p:nvPr/>
        </p:nvSpPr>
        <p:spPr>
          <a:xfrm>
            <a:off x="963628" y="516743"/>
            <a:ext cx="420379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pt-BR" sz="3200" b="1" i="0" u="none" strike="noStrike" kern="1200" cap="none" spc="0" normalizeH="0" baseline="0" noProof="0" dirty="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Bahnschrift" pitchFamily="34" charset="0"/>
                <a:ea typeface="+mj-ea"/>
                <a:cs typeface="+mj-cs"/>
              </a:rPr>
              <a:t>DRV8825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14557 0.27662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0221 0.313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05274 -0.2497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0.0138 -0.2509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1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-0.02044 -0.24884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9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9" grpId="0"/>
      <p:bldP spid="24" grpId="0" animBg="1"/>
      <p:bldP spid="31" grpId="0" animBg="1"/>
      <p:bldP spid="32" grpId="0"/>
      <p:bldP spid="32" grpId="1"/>
      <p:bldP spid="3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Espaço Reservado para Imagem 7" descr="DSC_3250_we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8843" y="11875"/>
            <a:ext cx="9143157" cy="6857998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pic>
        <p:nvPicPr>
          <p:cNvPr id="14" name="Picture 8" descr="Resultado de imagem para marlina ardui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807" y="2174537"/>
            <a:ext cx="5189056" cy="39532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Resultado de imagem para marlin firmwa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828" y="1814013"/>
            <a:ext cx="1905000" cy="2143125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9218" y="4952008"/>
            <a:ext cx="2813536" cy="16799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64176" y="4892634"/>
            <a:ext cx="2144894" cy="18109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0" y="721315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20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1221" y="193700"/>
            <a:ext cx="5048312" cy="108883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 w="190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1" i="0" u="none" strike="noStrike" kern="1200" cap="none" spc="-3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6879" y="1294666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chemeClr val="accent6"/>
              </a:solidFill>
              <a:latin typeface="Calibri Light"/>
            </a:endParaRP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966390" y="455750"/>
            <a:ext cx="5472000" cy="432000"/>
          </a:xfrm>
        </p:spPr>
        <p:txBody>
          <a:bodyPr/>
          <a:lstStyle/>
          <a:p>
            <a:r>
              <a:rPr lang="pt-BR" dirty="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 </a:t>
            </a:r>
            <a:r>
              <a:rPr lang="pt-BR" b="1" dirty="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latin typeface="Bahnschrift" pitchFamily="34" charset="0"/>
              </a:rPr>
              <a:t>Marlin / </a:t>
            </a:r>
            <a:r>
              <a:rPr lang="pt-BR" b="1" dirty="0" err="1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latin typeface="Bahnschrift" pitchFamily="34" charset="0"/>
              </a:rPr>
              <a:t>Pronterface</a:t>
            </a:r>
            <a:endParaRPr lang="pt-BR" b="1" dirty="0">
              <a:ln w="12700">
                <a:solidFill>
                  <a:schemeClr val="tx2"/>
                </a:solidFill>
              </a:ln>
              <a:solidFill>
                <a:schemeClr val="bg1"/>
              </a:solidFill>
              <a:latin typeface="Bahnschrift" pitchFamily="34" charset="0"/>
            </a:endParaRPr>
          </a:p>
        </p:txBody>
      </p:sp>
      <p:pic>
        <p:nvPicPr>
          <p:cNvPr id="16386" name="Picture 2" descr="Resultado de imagem para pronterfac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39544" y="642317"/>
            <a:ext cx="5788575" cy="38465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00"/>
                            </p:stCondLst>
                            <p:childTnLst>
                              <p:par>
                                <p:cTn id="8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5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0544B8E1-50D1-4BB9-AE58-A466383892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0873" y="0"/>
            <a:ext cx="9650253" cy="6858000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22DF37F3-8F41-4C45-8F72-355D0745FAAE}"/>
              </a:ext>
            </a:extLst>
          </p:cNvPr>
          <p:cNvSpPr/>
          <p:nvPr/>
        </p:nvSpPr>
        <p:spPr>
          <a:xfrm>
            <a:off x="5781368" y="427704"/>
            <a:ext cx="840658" cy="884903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8FEC2B8F-A0EF-4EAC-A797-39FE2053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75" y="0"/>
            <a:ext cx="9663546" cy="6858000"/>
          </a:xfrm>
          <a:prstGeom prst="rect">
            <a:avLst/>
          </a:prstGeom>
        </p:spPr>
      </p:pic>
      <p:pic>
        <p:nvPicPr>
          <p:cNvPr id="16" name="Imagem 15" descr="Uma imagem contendo captura de tela, interior, computador&#10;&#10;Descrição gerada automaticamente">
            <a:extLst>
              <a:ext uri="{FF2B5EF4-FFF2-40B4-BE49-F238E27FC236}">
                <a16:creationId xmlns:a16="http://schemas.microsoft.com/office/drawing/2014/main" xmlns="" id="{14F657BF-EEBF-461F-A253-695B506E3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85" y="0"/>
            <a:ext cx="9584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81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3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800" decel="5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800" decel="5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Espaço Reservado para Imagem 7" descr="DSC_3250_web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tretch>
            <a:fillRect/>
          </a:stretch>
        </p:blipFill>
        <p:spPr>
          <a:xfrm flipH="1">
            <a:off x="2161309" y="0"/>
            <a:ext cx="10030690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pic>
        <p:nvPicPr>
          <p:cNvPr id="7" name="Picture 2" descr="Resultado de imagem para repetier ho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64" y="2090056"/>
            <a:ext cx="6575280" cy="3911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6" name="Picture 1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98972" y="2431802"/>
            <a:ext cx="3199617" cy="31996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8" name="Picture 14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80655" y="3139538"/>
            <a:ext cx="2143125" cy="2143125"/>
          </a:xfrm>
          <a:prstGeom prst="rect">
            <a:avLst/>
          </a:prstGeom>
          <a:noFill/>
        </p:spPr>
      </p:pic>
      <p:sp>
        <p:nvSpPr>
          <p:cNvPr id="20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2484" y="957579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571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21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3705" y="429964"/>
            <a:ext cx="5273944" cy="1088836"/>
          </a:xfrm>
          <a:prstGeom prst="roundRect">
            <a:avLst>
              <a:gd name="adj" fmla="val 2139"/>
            </a:avLst>
          </a:prstGeom>
          <a:solidFill>
            <a:schemeClr val="tx1"/>
          </a:solidFill>
          <a:ln w="571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1" i="0" u="none" strike="noStrike" kern="1200" cap="none" spc="-3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62504" y="509392"/>
            <a:ext cx="5094516" cy="9240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noProof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hnschrift" pitchFamily="34" charset="0"/>
                <a:ea typeface="+mj-ea"/>
                <a:cs typeface="+mj-cs"/>
              </a:rPr>
              <a:t>  Configurando a impressão</a:t>
            </a:r>
            <a:endParaRPr kumimoji="0" lang="pt-BR" sz="3200" b="0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Bahnschrift" pitchFamily="34" charset="0"/>
              <a:ea typeface="+mj-ea"/>
              <a:cs typeface="+mj-cs"/>
            </a:endParaRPr>
          </a:p>
        </p:txBody>
      </p:sp>
      <p:sp>
        <p:nvSpPr>
          <p:cNvPr id="23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9363" y="1530930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391897" y="5652654"/>
            <a:ext cx="260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Repetier Host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0" decel="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250" decel="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accel="10000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0"/>
                            </p:stCondLst>
                            <p:childTnLst>
                              <p:par>
                                <p:cTn id="4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500"/>
                            </p:stCondLst>
                            <p:childTnLst>
                              <p:par>
                                <p:cTn id="4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785E-6 -2.26642E-6 L 0.61038 -0.00694 " pathEditMode="relative" rAng="0" ptsTypes="AA">
                                      <p:cBhvr>
                                        <p:cTn id="50" dur="2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0"/>
                            </p:stCondLst>
                            <p:childTnLst>
                              <p:par>
                                <p:cTn id="5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6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25037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6" name="Caixa de texto 37" descr="Ênfase para bloco de título">
            <a:extLst>
              <a:ext uri="{FF2B5EF4-FFF2-40B4-BE49-F238E27FC236}">
                <a16:creationId xmlns:a16="http://schemas.microsoft.com/office/drawing/2014/main" xmlns="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067803" y="3550719"/>
            <a:ext cx="1124197" cy="2571008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noFill/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8" name="Triângulo isósceles 7" descr="Sombra para bloco de título">
            <a:extLst>
              <a:ext uri="{FF2B5EF4-FFF2-40B4-BE49-F238E27FC236}">
                <a16:creationId xmlns:a16="http://schemas.microsoft.com/office/drawing/2014/main" xmlns="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067802" y="5462649"/>
            <a:ext cx="676890" cy="558140"/>
          </a:xfrm>
          <a:prstGeom prst="triangle">
            <a:avLst>
              <a:gd name="adj" fmla="val 10000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7277837" y="3069858"/>
            <a:ext cx="4459766" cy="2404648"/>
          </a:xfrm>
          <a:ln w="19050">
            <a:noFill/>
          </a:ln>
        </p:spPr>
        <p:txBody>
          <a:bodyPr/>
          <a:lstStyle/>
          <a:p>
            <a:r>
              <a:rPr lang="pt-BR" dirty="0">
                <a:ln>
                  <a:solidFill>
                    <a:schemeClr val="tx2"/>
                  </a:solidFill>
                </a:ln>
                <a:latin typeface="Bahnschrift" pitchFamily="34" charset="0"/>
              </a:rPr>
              <a:t>MECÂNICA DO PROJETO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9" name="Subtítulo 3"/>
          <p:cNvSpPr txBox="1">
            <a:spLocks/>
          </p:cNvSpPr>
          <p:nvPr/>
        </p:nvSpPr>
        <p:spPr>
          <a:xfrm>
            <a:off x="7592211" y="4638375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100" dirty="0">
                <a:solidFill>
                  <a:schemeClr val="bg1">
                    <a:lumMod val="95000"/>
                  </a:schemeClr>
                </a:solidFill>
              </a:rPr>
              <a:t>Componentes e funcionamento</a:t>
            </a:r>
            <a:endParaRPr kumimoji="0" lang="pt-BR" sz="2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633880" y="2995979"/>
            <a:ext cx="5472000" cy="2359791"/>
          </a:xfrm>
        </p:spPr>
        <p:txBody>
          <a:bodyPr/>
          <a:lstStyle/>
          <a:p>
            <a:pPr indent="-171446"/>
            <a:endParaRPr lang="pt-BR" dirty="0">
              <a:solidFill>
                <a:schemeClr val="tx1"/>
              </a:solidFill>
            </a:endParaRPr>
          </a:p>
          <a:p>
            <a:pPr lvl="1" indent="-171446">
              <a:buNone/>
            </a:pPr>
            <a:endParaRPr lang="pt-BR" dirty="0">
              <a:solidFill>
                <a:schemeClr val="tx1"/>
              </a:solidFill>
            </a:endParaRPr>
          </a:p>
          <a:p>
            <a:endParaRPr lang="pt-BR" dirty="0"/>
          </a:p>
        </p:txBody>
      </p:sp>
      <p:pic>
        <p:nvPicPr>
          <p:cNvPr id="38914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5046" y="2123329"/>
            <a:ext cx="2923442" cy="30377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920" name="Picture 8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5062" y="2051500"/>
            <a:ext cx="2923442" cy="30377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0" y="721315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51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1221" y="193700"/>
            <a:ext cx="5048312" cy="108883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 w="190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1200" cap="none" spc="-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Componentes</a:t>
            </a:r>
          </a:p>
        </p:txBody>
      </p:sp>
      <p:sp>
        <p:nvSpPr>
          <p:cNvPr id="52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6879" y="1294666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chemeClr val="accent6"/>
              </a:solidFill>
              <a:latin typeface="Calibri Light"/>
            </a:endParaRPr>
          </a:p>
        </p:txBody>
      </p:sp>
      <p:pic>
        <p:nvPicPr>
          <p:cNvPr id="38918" name="Picture 6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89855" y="2037190"/>
            <a:ext cx="3018255" cy="30377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916" name="Picture 4" descr="Resultado de imagem para lmf12uu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85795" y="2037190"/>
            <a:ext cx="3029492" cy="30377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922" name="Picture 10" descr="Resultado de imagem para EIXO retificado 12m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3895" y="2033967"/>
            <a:ext cx="3029492" cy="30377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8" descr="Resultado de imagem para polia gt2 dentada rolamento">
            <a:extLst>
              <a:ext uri="{FF2B5EF4-FFF2-40B4-BE49-F238E27FC236}">
                <a16:creationId xmlns:a16="http://schemas.microsoft.com/office/drawing/2014/main" xmlns="" id="{BC296D09-73F4-4432-AE9A-51DD35866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01310" y="2041123"/>
            <a:ext cx="3018255" cy="30377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6" descr="Resultado de imagem para polia gt2">
            <a:extLst>
              <a:ext uri="{FF2B5EF4-FFF2-40B4-BE49-F238E27FC236}">
                <a16:creationId xmlns:a16="http://schemas.microsoft.com/office/drawing/2014/main" xmlns="" id="{782622EB-DB59-48E4-A2F2-41777191E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90248" y="2036634"/>
            <a:ext cx="3053075" cy="30377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2" descr="Resultado de imagem para polia gt2">
            <a:extLst>
              <a:ext uri="{FF2B5EF4-FFF2-40B4-BE49-F238E27FC236}">
                <a16:creationId xmlns:a16="http://schemas.microsoft.com/office/drawing/2014/main" xmlns="" id="{500CC0A8-69FB-4346-8A0A-0DBABADE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75442" y="2040412"/>
            <a:ext cx="3053075" cy="30377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4" descr="Imagem relacionada">
            <a:extLst>
              <a:ext uri="{FF2B5EF4-FFF2-40B4-BE49-F238E27FC236}">
                <a16:creationId xmlns:a16="http://schemas.microsoft.com/office/drawing/2014/main" xmlns="" id="{093B12CF-43E7-41BC-B861-1D4D4D7AD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72448" y="2059151"/>
            <a:ext cx="3090758" cy="30377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DBE69E98-DAFA-40B4-97E2-4448FD61E6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5873" y="2039702"/>
            <a:ext cx="3090758" cy="30377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 descr="Uma imagem contendo metalúrgico, parafuso&#10;&#10;Descrição gerada automaticamente">
            <a:extLst>
              <a:ext uri="{FF2B5EF4-FFF2-40B4-BE49-F238E27FC236}">
                <a16:creationId xmlns:a16="http://schemas.microsoft.com/office/drawing/2014/main" xmlns="" id="{C1D03C61-791A-4091-8BCB-394EA4604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5061" y="2037639"/>
            <a:ext cx="3118145" cy="3053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 descr="Uma imagem contendo interior&#10;&#10;Descrição gerada automaticamente">
            <a:extLst>
              <a:ext uri="{FF2B5EF4-FFF2-40B4-BE49-F238E27FC236}">
                <a16:creationId xmlns:a16="http://schemas.microsoft.com/office/drawing/2014/main" xmlns="" id="{384FE200-C388-46CA-B324-FF656EFC6C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8754" y="2030928"/>
            <a:ext cx="3118145" cy="30377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m 11" descr="Uma imagem contendo metalúrgico, parafuso&#10;&#10;Descrição gerada automaticamente">
            <a:extLst>
              <a:ext uri="{FF2B5EF4-FFF2-40B4-BE49-F238E27FC236}">
                <a16:creationId xmlns:a16="http://schemas.microsoft.com/office/drawing/2014/main" xmlns="" id="{9DF1E99D-92EA-49B0-9BA8-349A43332C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7231" y="2036634"/>
            <a:ext cx="3118145" cy="31096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B6EAB3B2-9F19-4F7A-AF18-882FA8EB93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2208" y="1994986"/>
            <a:ext cx="3118145" cy="31096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m 17" descr="Uma imagem contendo equipamentos eletrônicos, sentado, câmera, interior&#10;&#10;Descrição gerada automaticamente">
            <a:extLst>
              <a:ext uri="{FF2B5EF4-FFF2-40B4-BE49-F238E27FC236}">
                <a16:creationId xmlns:a16="http://schemas.microsoft.com/office/drawing/2014/main" xmlns="" id="{B5016BA9-E1DC-43E1-BB64-5940D8D9F2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7230" y="2018939"/>
            <a:ext cx="3118145" cy="31181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agem 19" descr="Uma imagem contendo céu, interior, mesa, vermelho&#10;&#10;Descrição gerada automaticamente">
            <a:extLst>
              <a:ext uri="{FF2B5EF4-FFF2-40B4-BE49-F238E27FC236}">
                <a16:creationId xmlns:a16="http://schemas.microsoft.com/office/drawing/2014/main" xmlns="" id="{E2AFD089-C00F-4B50-AE57-38BFF7F103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20066" y="1644006"/>
            <a:ext cx="3996370" cy="39963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389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 -0.03102 L -0.11927 -0.03102 C -0.19336 -0.03102 -0.28425 0.00625 -0.28425 0.03704 L -0.28425 0.10532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7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389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2338 L -0.27696 -0.02338 C -0.40091 -0.02338 -0.55378 0.01412 -0.55378 0.04491 L -0.55378 0.11343 " pathEditMode="relative" rAng="0" ptsTypes="AAAA">
                                      <p:cBhvr>
                                        <p:cTn id="29" dur="10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95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389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27865 1.48148E-6 C -0.40352 1.48148E-6 -0.55729 0.03102 -0.55729 0.05741 L -0.55729 0.1162 " pathEditMode="relative" rAng="0" ptsTypes="AAAA">
                                      <p:cBhvr>
                                        <p:cTn id="52" dur="1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5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00"/>
                            </p:stCondLst>
                            <p:childTnLst>
                              <p:par>
                                <p:cTn id="6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00" fill="hold"/>
                                        <p:tgtEl>
                                          <p:spTgt spid="389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-0.27826 1.48148E-6 C -0.403 1.48148E-6 -0.55651 0.03009 -0.55651 0.05509 L -0.55651 0.11065 " pathEditMode="relative" rAng="0" ptsTypes="AAAA">
                                      <p:cBhvr>
                                        <p:cTn id="64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26" y="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500"/>
                            </p:stCondLst>
                            <p:childTnLst>
                              <p:par>
                                <p:cTn id="6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0"/>
                            </p:stCondLst>
                            <p:childTnLst>
                              <p:par>
                                <p:cTn id="7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1000" fill="hold"/>
                                        <p:tgtEl>
                                          <p:spTgt spid="389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27813 4.44444E-6 C -0.40274 4.44444E-6 -0.55625 0.03055 -0.55625 0.05532 L -0.55625 0.11088 " pathEditMode="relative" rAng="0" ptsTypes="AAAA">
                                      <p:cBhvr>
                                        <p:cTn id="74" dur="10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12" y="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500"/>
                            </p:stCondLst>
                            <p:childTnLst>
                              <p:par>
                                <p:cTn id="7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500"/>
                            </p:stCondLst>
                            <p:childTnLst>
                              <p:par>
                                <p:cTn id="8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6500"/>
                            </p:stCondLst>
                            <p:childTnLst>
                              <p:par>
                                <p:cTn id="88" presetID="4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37 0.09699 C -0.02175 0.09977 -0.00026 0.10278 0.00885 0.10648 C 0.01836 0.11042 0.02305 0.11528 0.02786 0.11991 C 0.03242 0.12477 0.02786 0.12871 0.02305 0.1331 C 0.01836 0.13704 0.01133 0.14144 -0.00521 0.14514 C -0.01927 0.14884 -0.04284 0.15185 -0.06862 0.15394 C -0.09219 0.15625 -0.12044 0.15764 -0.14857 0.15833 C -0.17682 0.15903 -0.20521 0.15903 -0.23112 0.15833 C -0.25925 0.15764 -0.28529 0.15579 -0.30638 0.15301 C -0.32748 0.15046 -0.34623 0.14699 -0.35573 0.14306 C -0.36771 0.13935 -0.37227 0.13426 -0.37227 0.13009 C -0.37474 0.12616 -0.37227 0.1213 -0.36029 0.11736 C -0.3487 0.11366 -0.32748 0.11088 -0.29935 0.10926 C -0.2711 0.10833 -0.24271 0.10972 -0.22396 0.11227 C -0.20742 0.11482 -0.1957 0.11875 -0.19336 0.12361 C -0.19336 0.12847 -0.1957 0.13264 -0.20742 0.13634 C -0.21953 0.14005 -0.21706 0.14074 -0.26406 0.1456 C -0.30638 0.1507 -0.3487 0.14931 -0.37474 0.14954 C -0.40039 0.14954 -0.42162 0.14815 -0.44766 0.14676 C -0.47578 0.14491 -0.49948 0.14144 -0.51563 0.13866 C -0.53216 0.13565 -0.53919 0.13195 -0.5487 0.12616 C -0.55573 0.12037 -0.55573 0.11736 -0.55573 0.11296 C -0.55573 0.10857 -0.55573 0.10417 -0.55573 0.09977 " pathEditMode="relative" rAng="0" ptsTypes="AAAAAAAAAAAAAAAAAAAAAAA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66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500"/>
                            </p:stCondLst>
                            <p:childTnLst>
                              <p:par>
                                <p:cTn id="9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8500"/>
                            </p:stCondLst>
                            <p:childTnLst>
                              <p:par>
                                <p:cTn id="9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01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10625 L -0.15052 -0.01273 C -0.1819 -0.03959 -0.22891 -0.05394 -0.27826 -0.05394 C -0.33425 -0.05394 -0.3793 -0.03959 -0.41068 -0.01273 L -0.56081 0.10625 " pathEditMode="relative" rAng="0" ptsTypes="AAAAA"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47" y="-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500"/>
                            </p:stCondLst>
                            <p:childTnLst>
                              <p:par>
                                <p:cTn id="10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500"/>
                            </p:stCondLst>
                            <p:childTnLst>
                              <p:par>
                                <p:cTn id="1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2500"/>
                            </p:stCondLst>
                            <p:childTnLst>
                              <p:par>
                                <p:cTn id="11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5543 0.10509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21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35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0"/>
                            </p:stCondLst>
                            <p:childTnLst>
                              <p:par>
                                <p:cTn id="126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10741 L -0.14961 -0.0125 C -0.18073 -0.03958 -0.22734 -0.05394 -0.27643 -0.05394 C -0.33216 -0.05394 -0.37669 -0.03958 -0.40781 -0.0125 L -0.55716 0.10741 " pathEditMode="relative" rAng="0" ptsTypes="AAAAA">
                                      <p:cBhvr>
                                        <p:cTn id="1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5" y="-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6000"/>
                            </p:stCondLst>
                            <p:childTnLst>
                              <p:par>
                                <p:cTn id="1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6500"/>
                            </p:stCondLst>
                            <p:childTnLst>
                              <p:par>
                                <p:cTn id="13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7500"/>
                            </p:stCondLst>
                            <p:childTnLst>
                              <p:par>
                                <p:cTn id="136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0.27864 0 C -0.40338 0 -0.55703 0.03171 -0.55703 0.05787 L -0.55703 0.11597 " pathEditMode="relative" rAng="0" ptsTypes="AAAA">
                                      <p:cBhvr>
                                        <p:cTn id="1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52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85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9000"/>
                            </p:stCondLst>
                            <p:childTnLst>
                              <p:par>
                                <p:cTn id="14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0000"/>
                            </p:stCondLst>
                            <p:childTnLst>
                              <p:par>
                                <p:cTn id="146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55586 0.10416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1000"/>
                            </p:stCondLst>
                            <p:childTnLst>
                              <p:par>
                                <p:cTn id="14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2000"/>
                            </p:stCondLst>
                            <p:childTnLst>
                              <p:par>
                                <p:cTn id="15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3000"/>
                            </p:stCondLst>
                            <p:childTnLst>
                              <p:par>
                                <p:cTn id="156" presetID="6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07969 -2.59259E-6 L -0.07969 0.01597 L -0.15911 0.01597 L -0.15911 0.03218 L -0.23854 0.03218 L -0.23854 0.04838 L -0.31797 0.04838 L -0.31797 0.06459 L -0.3974 0.06459 L -0.3974 0.08102 L -0.47682 0.08102 L -0.47682 0.09722 L -0.55586 0.09722 L -0.55586 0.11389 " pathEditMode="relative" rAng="0" ptsTypes="AAAAAAAAAAAAAAA">
                                      <p:cBhvr>
                                        <p:cTn id="1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4000"/>
                            </p:stCondLst>
                            <p:childTnLst>
                              <p:par>
                                <p:cTn id="15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5000"/>
                            </p:stCondLst>
                            <p:childTnLst>
                              <p:par>
                                <p:cTn id="17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7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6000"/>
                            </p:stCondLst>
                            <p:childTnLst>
                              <p:par>
                                <p:cTn id="179" presetID="6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7982 -1.11111E-6 L -0.07982 0.01528 L -0.15937 0.01528 L -0.15937 0.03079 L -0.23893 0.03079 L -0.23893 0.04653 L -0.31849 0.04653 L -0.31849 0.06181 L -0.39805 0.06181 L -0.39805 0.07755 L -0.4776 0.07755 L -0.4776 0.09306 L -0.55703 0.09306 L -0.55703 0.1088 " pathEditMode="relative" rAng="0" ptsTypes="AAAAAAAAAAAAAAA">
                                      <p:cBhvr>
                                        <p:cTn id="1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52" y="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7000"/>
                            </p:stCondLst>
                            <p:childTnLst>
                              <p:par>
                                <p:cTn id="18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8000"/>
                            </p:stCondLst>
                            <p:childTnLst>
                              <p:par>
                                <p:cTn id="18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7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9000"/>
                            </p:stCondLst>
                            <p:childTnLst>
                              <p:par>
                                <p:cTn id="189" presetID="4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1044 L -0.03867 0.1044 C -0.05638 0.1044 -0.07669 0.08148 -0.09466 0.07801 C -0.10807 0.07801 -0.13255 0.09931 -0.14388 0.09931 C -0.15964 0.09931 -0.17526 0.09306 -0.2043 0.09306 L -0.22474 -0.16203 L -0.247 0.1463 L -0.27396 0.1044 L -0.29661 0.09306 L -0.35013 0.10301 C -0.375 0.09792 -0.39518 0.07685 -0.41979 0.06829 C -0.42878 0.06644 -0.44883 0.06482 -0.46211 0.06829 C -0.47591 0.07153 -0.48711 0.09468 -0.49154 0.09607 C -0.49818 0.10301 -0.51406 0.09607 -0.52266 0.09931 L -0.53659 0.1044 L -0.56068 0.1044 " pathEditMode="relative" rAng="0" ptsTypes="AAAAAAAAAAAAAAAA">
                                      <p:cBhvr>
                                        <p:cTn id="1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34" y="-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0"/>
                            </p:stCondLst>
                            <p:childTnLst>
                              <p:par>
                                <p:cTn id="19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0500"/>
                            </p:stCondLst>
                            <p:childTnLst>
                              <p:par>
                                <p:cTn id="19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1500"/>
                            </p:stCondLst>
                            <p:childTnLst>
                              <p:par>
                                <p:cTn id="199" presetID="4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993 C -0.00443 0.1044 -0.02005 0.1081 -0.03568 0.1081 C -0.0513 0.1081 -0.06458 0.1044 -0.06901 0.0993 C -0.07565 0.1044 -0.08893 0.1081 -0.10456 0.1081 C -0.12018 0.1081 -0.13359 0.1044 -0.13789 0.0993 C -0.14453 0.1044 -0.15781 0.1081 -0.17344 0.1081 C -0.18906 0.1081 -0.20469 0.1044 -0.20911 0.0993 C -0.21341 0.1044 -0.22669 0.1081 -0.24466 0.1081 C -0.25807 0.1081 -0.27383 0.1044 -0.27799 0.0993 C -0.28229 0.1044 -0.29792 0.1081 -0.31354 0.1081 C -0.3293 0.1081 -0.34258 0.1044 -0.34687 0.0993 C -0.35351 0.1044 -0.36693 0.1081 -0.38255 0.1081 C -0.39818 0.1081 -0.41146 0.1044 -0.4181 0.0993 C -0.42239 0.1044 -0.43581 0.1081 -0.45143 0.1081 C -0.46706 0.1081 -0.48268 0.1044 -0.48698 0.0993 C -0.49141 0.1044 -0.50469 0.1081 -0.52266 0.1081 C -0.53828 0.1081 -0.55156 0.1044 -0.55586 0.0993 " pathEditMode="relative" rAng="0" ptsTypes="AAAAAAAAAAAAAAAAA">
                                      <p:cBhvr>
                                        <p:cTn id="2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2500"/>
                            </p:stCondLst>
                            <p:childTnLst>
                              <p:par>
                                <p:cTn id="20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43000"/>
                            </p:stCondLst>
                            <p:childTnLst>
                              <p:par>
                                <p:cTn id="20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7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0" y="2807680"/>
            <a:ext cx="1111387" cy="1650206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8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581892" y="3942608"/>
            <a:ext cx="534388" cy="520863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31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chemeClr val="accent6"/>
              </a:solidFill>
              <a:latin typeface="Calibri Light"/>
            </a:endParaRPr>
          </a:p>
        </p:txBody>
      </p:sp>
      <p:pic>
        <p:nvPicPr>
          <p:cNvPr id="6" name="Espaço Reservado para Imagem 5" descr="2ee4951b4-1.jp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81891" y="1864009"/>
            <a:ext cx="4862247" cy="2090473"/>
          </a:xfrm>
          <a:ln w="19050">
            <a:noFill/>
          </a:ln>
        </p:spPr>
        <p:txBody>
          <a:bodyPr/>
          <a:lstStyle/>
          <a:p>
            <a:r>
              <a:rPr lang="pt-BR" dirty="0">
                <a:ln>
                  <a:solidFill>
                    <a:schemeClr val="tx2"/>
                  </a:solidFill>
                </a:ln>
                <a:latin typeface="Bahnschrift" pitchFamily="34" charset="0"/>
              </a:rPr>
              <a:t>Sistema COREXY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849086" y="3429000"/>
            <a:ext cx="4000500" cy="445097"/>
          </a:xfrm>
          <a:ln>
            <a:noFill/>
          </a:ln>
        </p:spPr>
        <p:txBody>
          <a:bodyPr/>
          <a:lstStyle/>
          <a:p>
            <a:r>
              <a:rPr lang="pt-BR" sz="2400" dirty="0"/>
              <a:t>Movimentação e funcionamento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24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0" y="1090258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25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1175657" y="105904"/>
            <a:ext cx="6854703" cy="17383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 w="190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1200" cap="none" spc="-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Movimentação de Polias    Sincronizadoras</a:t>
            </a:r>
          </a:p>
        </p:txBody>
      </p:sp>
      <p:sp>
        <p:nvSpPr>
          <p:cNvPr id="26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6878" y="1760263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chemeClr val="accent6"/>
              </a:solidFill>
              <a:latin typeface="Calibri Light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CC02B111-CD7D-4BEA-9FC3-66E45BFF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68" y="2078991"/>
            <a:ext cx="4736680" cy="43983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6E2EAD48-12C3-4717-85BF-47107DC7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10" y="2078991"/>
            <a:ext cx="4736680" cy="43983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Imagem 14" descr="IMG_20190318_141929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092" b="7092"/>
          <a:stretch>
            <a:fillRect/>
          </a:stretch>
        </p:blipFill>
        <p:spPr/>
      </p:pic>
      <p:sp>
        <p:nvSpPr>
          <p:cNvPr id="19" name="Caixa de texto 37" descr="Ênfase para bloco de título">
            <a:extLst>
              <a:ext uri="{FF2B5EF4-FFF2-40B4-BE49-F238E27FC236}">
                <a16:creationId xmlns:a16="http://schemas.microsoft.com/office/drawing/2014/main" xmlns="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45003" y="3873953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noFill/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20" name="Triângulo isósceles 19" descr="Sombra para bloco de título">
            <a:extLst>
              <a:ext uri="{FF2B5EF4-FFF2-40B4-BE49-F238E27FC236}">
                <a16:creationId xmlns:a16="http://schemas.microsoft.com/office/drawing/2014/main" xmlns="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69788" y="5475010"/>
            <a:ext cx="476249" cy="424971"/>
          </a:xfrm>
          <a:prstGeom prst="triangle">
            <a:avLst>
              <a:gd name="adj" fmla="val 100000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7" name="Título 16"/>
          <p:cNvSpPr>
            <a:spLocks noGrp="1"/>
          </p:cNvSpPr>
          <p:nvPr>
            <p:ph type="ctrTitle"/>
          </p:nvPr>
        </p:nvSpPr>
        <p:spPr>
          <a:xfrm>
            <a:off x="6565320" y="3770522"/>
            <a:ext cx="5250627" cy="1715880"/>
          </a:xfrm>
          <a:ln>
            <a:noFill/>
          </a:ln>
        </p:spPr>
        <p:txBody>
          <a:bodyPr/>
          <a:lstStyle/>
          <a:p>
            <a:r>
              <a:rPr lang="pt-BR" sz="4400" spc="0" dirty="0">
                <a:ln w="19050">
                  <a:solidFill>
                    <a:schemeClr val="tx2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Usinagem e confecção das peças</a:t>
            </a:r>
            <a:endParaRPr lang="pt-BR" sz="4400" dirty="0">
              <a:ln w="19050">
                <a:solidFill>
                  <a:schemeClr val="tx2"/>
                </a:solidFill>
                <a:prstDash val="solid"/>
              </a:ln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6046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ângulo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Espaço Reservado para Imagem 6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322718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pic>
        <p:nvPicPr>
          <p:cNvPr id="18" name="Imagem 17" descr="3d-printing-fdm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73" y="2349608"/>
            <a:ext cx="6471708" cy="36258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2484" y="957579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571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25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3705" y="429964"/>
            <a:ext cx="5273944" cy="1088836"/>
          </a:xfrm>
          <a:prstGeom prst="roundRect">
            <a:avLst>
              <a:gd name="adj" fmla="val 2139"/>
            </a:avLst>
          </a:prstGeom>
          <a:solidFill>
            <a:schemeClr val="tx1"/>
          </a:solidFill>
          <a:ln w="571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1" i="0" u="none" strike="noStrike" kern="1200" cap="none" spc="-3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62504" y="509392"/>
            <a:ext cx="5094516" cy="9240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noProof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hnschrift" pitchFamily="34" charset="0"/>
                <a:ea typeface="+mj-ea"/>
                <a:cs typeface="+mj-cs"/>
              </a:rPr>
              <a:t>  O que é uma impressora 3D</a:t>
            </a:r>
            <a:endParaRPr kumimoji="0" lang="pt-BR" sz="3200" b="0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Bahnschrift" pitchFamily="34" charset="0"/>
              <a:ea typeface="+mj-ea"/>
              <a:cs typeface="+mj-cs"/>
            </a:endParaRPr>
          </a:p>
        </p:txBody>
      </p:sp>
      <p:sp>
        <p:nvSpPr>
          <p:cNvPr id="27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9363" y="1530930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rgbClr val="FFFFFF"/>
              </a:solidFill>
              <a:latin typeface="Calibri Light"/>
            </a:endParaRPr>
          </a:p>
        </p:txBody>
      </p:sp>
      <p:pic>
        <p:nvPicPr>
          <p:cNvPr id="28674" name="Picture 2" descr="Resultado de imagem para simplify 3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78319" y="1741009"/>
            <a:ext cx="4108441" cy="2320628"/>
          </a:xfrm>
          <a:prstGeom prst="rect">
            <a:avLst/>
          </a:prstGeom>
          <a:ln>
            <a:noFill/>
          </a:ln>
          <a:effectLst>
            <a:outerShdw blurRad="406400" sx="122000" sy="122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676" name="Picture 4" descr="Resultado de imagem para cura 3d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0124" y="3519377"/>
            <a:ext cx="3971015" cy="2489522"/>
          </a:xfrm>
          <a:prstGeom prst="rect">
            <a:avLst/>
          </a:prstGeom>
          <a:ln>
            <a:noFill/>
          </a:ln>
          <a:effectLst>
            <a:outerShdw blurRad="406400" sx="122000" sy="122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m 14" descr="3d-printing-fdm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914" y="2817628"/>
            <a:ext cx="5672525" cy="31897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Seta para a direita 13"/>
          <p:cNvSpPr/>
          <p:nvPr/>
        </p:nvSpPr>
        <p:spPr>
          <a:xfrm>
            <a:off x="4338084" y="3944680"/>
            <a:ext cx="2179673" cy="776180"/>
          </a:xfrm>
          <a:prstGeom prst="rightArrow">
            <a:avLst/>
          </a:prstGeom>
          <a:solidFill>
            <a:schemeClr val="accent6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3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0"/>
                            </p:stCondLst>
                            <p:childTnLst>
                              <p:par>
                                <p:cTn id="5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/>
      <p:bldP spid="27" grpId="0" animBg="1"/>
      <p:bldP spid="14" grpId="3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0" y="731948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11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6879" y="1305299"/>
            <a:ext cx="448779" cy="318728"/>
          </a:xfrm>
          <a:prstGeom prst="triangle">
            <a:avLst>
              <a:gd name="adj" fmla="val 100000"/>
            </a:avLst>
          </a:prstGeom>
          <a:solidFill>
            <a:srgbClr val="FF0000"/>
          </a:solidFill>
          <a:ln w="31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chemeClr val="accent6"/>
              </a:solidFill>
              <a:latin typeface="Calibri Light"/>
            </a:endParaRPr>
          </a:p>
        </p:txBody>
      </p:sp>
      <p:pic>
        <p:nvPicPr>
          <p:cNvPr id="17" name="Espaço Reservado para Imagem 13" descr="IMG_20190311_141046 (1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798" y="1479608"/>
            <a:ext cx="3205397" cy="2679437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3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0" y="721315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15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1059039" y="205830"/>
            <a:ext cx="5048312" cy="108883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 w="190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1200" cap="none" spc="-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Processos</a:t>
            </a:r>
          </a:p>
        </p:txBody>
      </p:sp>
      <p:sp>
        <p:nvSpPr>
          <p:cNvPr id="16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6879" y="1294666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chemeClr val="accent6"/>
              </a:solidFill>
              <a:latin typeface="Calibri Light"/>
            </a:endParaRPr>
          </a:p>
        </p:txBody>
      </p:sp>
      <p:pic>
        <p:nvPicPr>
          <p:cNvPr id="19" name="WhatsApp Video 2019-06-01 at 16.54.56">
            <a:hlinkClick r:id="" action="ppaction://media"/>
            <a:extLst>
              <a:ext uri="{FF2B5EF4-FFF2-40B4-BE49-F238E27FC236}">
                <a16:creationId xmlns:a16="http://schemas.microsoft.com/office/drawing/2014/main" xmlns="" id="{2FCB498E-A9CC-44C2-B838-B5F674D04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5816" y="180569"/>
            <a:ext cx="4354012" cy="3352800"/>
          </a:xfrm>
          <a:prstGeom prst="hexagon">
            <a:avLst/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Espaço Reservado para Imagem 14" descr="IMG_20190318_141929.jpg">
            <a:extLst>
              <a:ext uri="{FF2B5EF4-FFF2-40B4-BE49-F238E27FC236}">
                <a16:creationId xmlns:a16="http://schemas.microsoft.com/office/drawing/2014/main" xmlns="" id="{010981EB-6EF1-439C-BA3D-2F28F3AFB18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571" r="7571"/>
          <a:stretch>
            <a:fillRect/>
          </a:stretch>
        </p:blipFill>
        <p:spPr>
          <a:xfrm>
            <a:off x="8617296" y="3852711"/>
            <a:ext cx="3196906" cy="2824720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</p:spPr>
      </p:pic>
      <p:pic>
        <p:nvPicPr>
          <p:cNvPr id="23" name="WhatsApp Video 2019-06-01 at 18.19.57">
            <a:hlinkClick r:id="" action="ppaction://media"/>
            <a:extLst>
              <a:ext uri="{FF2B5EF4-FFF2-40B4-BE49-F238E27FC236}">
                <a16:creationId xmlns:a16="http://schemas.microsoft.com/office/drawing/2014/main" xmlns="" id="{B698420C-31C7-45D0-BA8C-DF070F5E89E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8005" end="7102.333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51458" y="1808845"/>
            <a:ext cx="3376815" cy="4868586"/>
          </a:xfrm>
          <a:prstGeom prst="hexagon">
            <a:avLst/>
          </a:prstGeom>
        </p:spPr>
      </p:pic>
      <p:pic>
        <p:nvPicPr>
          <p:cNvPr id="24" name="WhatsApp Video 2019-06-01 at 00.54.17">
            <a:hlinkClick r:id="" action="ppaction://media"/>
            <a:extLst>
              <a:ext uri="{FF2B5EF4-FFF2-40B4-BE49-F238E27FC236}">
                <a16:creationId xmlns:a16="http://schemas.microsoft.com/office/drawing/2014/main" xmlns="" id="{FBD19B5E-AFC0-47ED-829B-9E92C27E0E1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end="28512.666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82521" y="4113524"/>
            <a:ext cx="2468937" cy="2529735"/>
          </a:xfrm>
          <a:prstGeom prst="hexagon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26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1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993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2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784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46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 mute="1">
                <p:cTn id="4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ubtítulo 29"/>
          <p:cNvSpPr>
            <a:spLocks noGrp="1"/>
          </p:cNvSpPr>
          <p:nvPr>
            <p:ph type="subTitle" idx="1"/>
          </p:nvPr>
        </p:nvSpPr>
        <p:spPr>
          <a:xfrm>
            <a:off x="7607300" y="4195646"/>
            <a:ext cx="4000500" cy="997905"/>
          </a:xfrm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6" name="Espaço Reservado para Imagem 35" descr="como-diminuir-gastos-do-meu-varejo.jp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2616" y="0"/>
            <a:ext cx="10314434" cy="6858000"/>
          </a:xfrm>
        </p:spPr>
      </p:pic>
      <p:sp>
        <p:nvSpPr>
          <p:cNvPr id="33" name="Caixa de texto 37" descr="Ênfase para bloco de título">
            <a:extLst>
              <a:ext uri="{FF2B5EF4-FFF2-40B4-BE49-F238E27FC236}">
                <a16:creationId xmlns:a16="http://schemas.microsoft.com/office/drawing/2014/main" xmlns="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45003" y="4083869"/>
            <a:ext cx="846997" cy="1799111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noFill/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34" name="Triângulo isósceles 33" descr="Sombra para bloco de título">
            <a:extLst>
              <a:ext uri="{FF2B5EF4-FFF2-40B4-BE49-F238E27FC236}">
                <a16:creationId xmlns:a16="http://schemas.microsoft.com/office/drawing/2014/main" xmlns="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37890" y="5294395"/>
            <a:ext cx="476249" cy="424971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35" name="Título 16"/>
          <p:cNvSpPr>
            <a:spLocks noGrp="1"/>
          </p:cNvSpPr>
          <p:nvPr>
            <p:ph type="ctrTitle"/>
          </p:nvPr>
        </p:nvSpPr>
        <p:spPr>
          <a:xfrm>
            <a:off x="6565320" y="3579274"/>
            <a:ext cx="5250627" cy="1715880"/>
          </a:xfrm>
          <a:ln>
            <a:noFill/>
          </a:ln>
        </p:spPr>
        <p:txBody>
          <a:bodyPr/>
          <a:lstStyle/>
          <a:p>
            <a:r>
              <a:rPr lang="pt-BR" sz="4400" spc="0" dirty="0">
                <a:ln w="19050">
                  <a:solidFill>
                    <a:schemeClr val="tx2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Conclusão</a:t>
            </a:r>
            <a:endParaRPr lang="pt-BR" sz="4400" dirty="0">
              <a:ln w="19050">
                <a:solidFill>
                  <a:schemeClr val="tx2"/>
                </a:solidFill>
                <a:prstDash val="solid"/>
              </a:ln>
              <a:latin typeface="+mn-lt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6637283" y="4585076"/>
            <a:ext cx="51312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Considerações finais e custo do projeto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0" y="721315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1220" y="193700"/>
            <a:ext cx="7370895" cy="108883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 w="190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1200" cap="none" spc="-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Vantagens  vs. Desvantagens</a:t>
            </a:r>
          </a:p>
        </p:txBody>
      </p:sp>
      <p:sp>
        <p:nvSpPr>
          <p:cNvPr id="20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6879" y="1294666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chemeClr val="accent6"/>
              </a:solidFill>
              <a:latin typeface="Calibri Ligh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8759579C-C00B-4F71-A081-CB5FD4D5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70" y="1710048"/>
            <a:ext cx="5617526" cy="407270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xmlns="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582098"/>
              </p:ext>
            </p:extLst>
          </p:nvPr>
        </p:nvGraphicFramePr>
        <p:xfrm>
          <a:off x="420687" y="1511999"/>
          <a:ext cx="7119102" cy="5165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Hexágono 5">
            <a:extLst>
              <a:ext uri="{FF2B5EF4-FFF2-40B4-BE49-F238E27FC236}">
                <a16:creationId xmlns:a16="http://schemas.microsoft.com/office/drawing/2014/main" xmlns="" id="{D7AE43A9-AC54-41AE-BDC5-36751D01F130}"/>
              </a:ext>
            </a:extLst>
          </p:cNvPr>
          <p:cNvSpPr/>
          <p:nvPr/>
        </p:nvSpPr>
        <p:spPr>
          <a:xfrm>
            <a:off x="7682293" y="1509833"/>
            <a:ext cx="4089020" cy="2722954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/>
              <a:t>Total:           R$ 11.366,95</a:t>
            </a:r>
          </a:p>
        </p:txBody>
      </p:sp>
      <p:sp>
        <p:nvSpPr>
          <p:cNvPr id="10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0" y="721315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190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1221" y="193700"/>
            <a:ext cx="5048312" cy="108883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 w="190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1200" cap="none" spc="-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Custos</a:t>
            </a:r>
          </a:p>
        </p:txBody>
      </p:sp>
      <p:sp>
        <p:nvSpPr>
          <p:cNvPr id="12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6879" y="1294666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chemeClr val="accent6"/>
              </a:solidFill>
              <a:latin typeface="Calibri Ligh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xmlns="" id="{5B9ACA32-AC99-4641-8F83-1463E1F42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9" y="-1"/>
            <a:ext cx="11754375" cy="6865547"/>
          </a:xfrm>
          <a:prstGeom prst="rect">
            <a:avLst/>
          </a:prstGeom>
        </p:spPr>
      </p:pic>
      <p:pic>
        <p:nvPicPr>
          <p:cNvPr id="8" name="Espaço Reservado para Imagem 7" descr="Uma imagem contendo interior, armário, parede&#10;&#10;Descrição gerada automaticamente">
            <a:extLst>
              <a:ext uri="{FF2B5EF4-FFF2-40B4-BE49-F238E27FC236}">
                <a16:creationId xmlns:a16="http://schemas.microsoft.com/office/drawing/2014/main" xmlns="" id="{E08A935D-67EB-47CD-B01C-8C012EC7673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4" b="96567" l="4251" r="91499">
                        <a14:foregroundMark x1="72196" y1="92730" x2="68933" y2="95494"/>
                        <a14:foregroundMark x1="84222" y1="82544" x2="75220" y2="90169"/>
                        <a14:foregroundMark x1="67336" y1="95568" x2="50580" y2="93818"/>
                        <a14:foregroundMark x1="5751" y1="87983" x2="4922" y2="87768"/>
                        <a14:foregroundMark x1="4924" y1="87124" x2="5010" y2="61159"/>
                        <a14:foregroundMark x1="4922" y1="87768" x2="4924" y2="87124"/>
                        <a14:foregroundMark x1="67336" y1="96752" x2="67562" y2="96781"/>
                        <a14:foregroundMark x1="65242" y1="96482" x2="65902" y2="96567"/>
                        <a14:foregroundMark x1="67562" y1="96781" x2="70980" y2="95856"/>
                        <a14:foregroundMark x1="83529" y1="83172" x2="87968" y2="76277"/>
                        <a14:foregroundMark x1="91187" y1="7725" x2="91208" y2="6027"/>
                        <a14:foregroundMark x1="7159" y1="61159" x2="7159" y2="85966"/>
                        <a14:foregroundMark x1="6711" y1="10730" x2="17897" y2="7725"/>
                        <a14:foregroundMark x1="17897" y1="7725" x2="11857" y2="9013"/>
                        <a14:foregroundMark x1="6711" y1="10730" x2="6711" y2="10730"/>
                        <a14:foregroundMark x1="7606" y1="9657" x2="6711" y2="10086"/>
                        <a14:foregroundMark x1="25056" y1="5365" x2="21477" y2="7082"/>
                        <a14:foregroundMark x1="30649" y1="4292" x2="30649" y2="4292"/>
                        <a14:foregroundMark x1="33557" y1="4506" x2="45638" y2="5579"/>
                        <a14:foregroundMark x1="45638" y1="5579" x2="57494" y2="5150"/>
                        <a14:foregroundMark x1="57494" y1="5150" x2="34676" y2="4292"/>
                        <a14:foregroundMark x1="90380" y1="6867" x2="90380" y2="12017"/>
                        <a14:foregroundMark x1="89485" y1="31330" x2="89709" y2="48283"/>
                        <a14:foregroundMark x1="8277" y1="88412" x2="8054" y2="89056"/>
                        <a14:foregroundMark x1="7830" y1="88841" x2="7159" y2="88841"/>
                        <a14:foregroundMark x1="7159" y1="88841" x2="9843" y2="89056"/>
                        <a14:foregroundMark x1="5369" y1="88197" x2="5369" y2="88197"/>
                        <a14:backgroundMark x1="5369" y1="13811" x2="5369" y2="31760"/>
                        <a14:backgroundMark x1="5369" y1="10730" x2="5369" y2="13103"/>
                        <a14:backgroundMark x1="5369" y1="9227" x2="5369" y2="10730"/>
                        <a14:backgroundMark x1="5145" y1="87124" x2="5145" y2="87124"/>
                        <a14:backgroundMark x1="5114" y1="85761" x2="4698" y2="31974"/>
                        <a14:backgroundMark x1="5127" y1="87440" x2="5114" y2="85762"/>
                        <a14:backgroundMark x1="5145" y1="89700" x2="5133" y2="88154"/>
                        <a14:backgroundMark x1="5145" y1="31545" x2="5145" y2="61159"/>
                        <a14:backgroundMark x1="9920" y1="88947" x2="18121" y2="90773"/>
                        <a14:backgroundMark x1="5593" y1="87983" x2="6762" y2="88243"/>
                        <a14:backgroundMark x1="17673" y1="91416" x2="63087" y2="99356"/>
                        <a14:backgroundMark x1="70470" y1="96996" x2="90604" y2="78755"/>
                        <a14:backgroundMark x1="71141" y1="95494" x2="71141" y2="96567"/>
                        <a14:backgroundMark x1="77405" y1="95494" x2="78076" y2="93348"/>
                        <a14:backgroundMark x1="76286" y1="95494" x2="76286" y2="95494"/>
                        <a14:backgroundMark x1="76063" y1="94635" x2="76063" y2="94635"/>
                        <a14:backgroundMark x1="76286" y1="93777" x2="74273" y2="94850"/>
                        <a14:backgroundMark x1="77852" y1="92704" x2="75391" y2="94206"/>
                        <a14:backgroundMark x1="91275" y1="78326" x2="91051" y2="80687"/>
                        <a14:backgroundMark x1="90604" y1="75536" x2="90604" y2="78112"/>
                        <a14:backgroundMark x1="90380" y1="72318" x2="90604" y2="75536"/>
                        <a14:backgroundMark x1="90157" y1="66738" x2="90604" y2="72103"/>
                        <a14:backgroundMark x1="90157" y1="61803" x2="90604" y2="73176"/>
                        <a14:backgroundMark x1="90604" y1="73176" x2="91499" y2="74893"/>
                        <a14:backgroundMark x1="90428" y1="48274" x2="90828" y2="60730"/>
                        <a14:backgroundMark x1="90604" y1="57511" x2="90828" y2="65665"/>
                        <a14:backgroundMark x1="90831" y1="48269" x2="90828" y2="48498"/>
                        <a14:backgroundMark x1="91228" y1="12017" x2="91016" y2="31312"/>
                        <a14:backgroundMark x1="27312" y1="4292" x2="29083" y2="3863"/>
                        <a14:backgroundMark x1="24653" y1="4936" x2="27312" y2="4292"/>
                        <a14:backgroundMark x1="18653" y1="6389" x2="20421" y2="5961"/>
                        <a14:backgroundMark x1="7152" y1="9174" x2="7660" y2="9051"/>
                        <a14:backgroundMark x1="29083" y1="3863" x2="33257" y2="2101"/>
                        <a14:backgroundMark x1="58268" y1="3957" x2="91946" y2="4936"/>
                        <a14:backgroundMark x1="32886" y1="3219" x2="34002" y2="3251"/>
                        <a14:backgroundMark x1="91051" y1="644" x2="91499" y2="3004"/>
                      </a14:backgroundRemoval>
                    </a14:imgEffect>
                  </a14:imgLayer>
                </a14:imgProps>
              </a:ext>
            </a:extLst>
          </a:blip>
          <a:srcRect l="116" r="116"/>
          <a:stretch>
            <a:fillRect/>
          </a:stretch>
        </p:blipFill>
        <p:spPr>
          <a:xfrm>
            <a:off x="7400021" y="1342185"/>
            <a:ext cx="4288223" cy="4481325"/>
          </a:xfr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xmlns="" id="{4C0D74BB-15C1-4334-A7FF-8CDAED6F88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222" l="9823" r="89980">
                        <a14:foregroundMark x1="40275" y1="87407" x2="48134" y2="92222"/>
                        <a14:foregroundMark x1="48134" y1="92222" x2="52456" y2="90741"/>
                        <a14:foregroundMark x1="18468" y1="76111" x2="42436" y2="88889"/>
                        <a14:foregroundMark x1="42436" y1="88889" x2="43418" y2="892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32000"/>
            <a:ext cx="5429333" cy="5760000"/>
          </a:xfr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xmlns="" id="{B6B8C0DF-7516-4473-B076-A6761EAAA916}"/>
              </a:ext>
            </a:extLst>
          </p:cNvPr>
          <p:cNvSpPr/>
          <p:nvPr/>
        </p:nvSpPr>
        <p:spPr>
          <a:xfrm>
            <a:off x="4315950" y="274163"/>
            <a:ext cx="3277200" cy="79385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Comparação</a:t>
            </a:r>
          </a:p>
        </p:txBody>
      </p:sp>
    </p:spTree>
    <p:extLst>
      <p:ext uri="{BB962C8B-B14F-4D97-AF65-F5344CB8AC3E}">
        <p14:creationId xmlns:p14="http://schemas.microsoft.com/office/powerpoint/2010/main" val="2295243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60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Espaço Reservado para Imagem 21" descr="2.jpg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302" r="6302"/>
          <a:stretch>
            <a:fillRect/>
          </a:stretch>
        </p:blipFill>
        <p:spPr>
          <a:xfrm>
            <a:off x="768272" y="0"/>
            <a:ext cx="10655455" cy="6858000"/>
          </a:xfrm>
        </p:spPr>
      </p:pic>
      <p:sp>
        <p:nvSpPr>
          <p:cNvPr id="33" name="Forma Livre 5" descr="Bloco de ênfase vazio">
            <a:extLst>
              <a:ext uri="{FF2B5EF4-FFF2-40B4-BE49-F238E27FC236}">
                <a16:creationId xmlns:a16="http://schemas.microsoft.com/office/drawing/2014/main" xmlns="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pic>
        <p:nvPicPr>
          <p:cNvPr id="4098" name="Picture 2" descr="Resultado de imagem para senai 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8083" y="5415148"/>
            <a:ext cx="7762875" cy="1219201"/>
          </a:xfrm>
          <a:prstGeom prst="rect">
            <a:avLst/>
          </a:prstGeom>
          <a:noFill/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xmlns="" id="{2123222A-4083-486A-B894-FE04F6CB4D9D}"/>
              </a:ext>
            </a:extLst>
          </p:cNvPr>
          <p:cNvSpPr/>
          <p:nvPr/>
        </p:nvSpPr>
        <p:spPr>
          <a:xfrm>
            <a:off x="3310332" y="297750"/>
            <a:ext cx="5184932" cy="63365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 sz="2400" b="1" dirty="0"/>
          </a:p>
          <a:p>
            <a:pPr algn="ctr"/>
            <a:endParaRPr lang="pt-BR" sz="2400" b="1" dirty="0"/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Desenvolvimento, Usinagem e Montagem, Participação de: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Celso </a:t>
            </a:r>
            <a:r>
              <a:rPr lang="pt-BR" sz="2800" b="1" dirty="0" smtClean="0">
                <a:solidFill>
                  <a:schemeClr val="bg1"/>
                </a:solidFill>
              </a:rPr>
              <a:t>Vicent</a:t>
            </a:r>
            <a:r>
              <a:rPr lang="pt-BR" sz="2800" dirty="0" smtClean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Denilson</a:t>
            </a:r>
            <a:r>
              <a:rPr lang="pt-BR" sz="2800" b="1" dirty="0">
                <a:solidFill>
                  <a:schemeClr val="bg1"/>
                </a:solidFill>
              </a:rPr>
              <a:t> </a:t>
            </a:r>
            <a:r>
              <a:rPr lang="pt-BR" sz="2800" b="1" dirty="0" smtClean="0">
                <a:solidFill>
                  <a:schemeClr val="bg1"/>
                </a:solidFill>
              </a:rPr>
              <a:t>Andreas</a:t>
            </a:r>
            <a:endParaRPr lang="pt-BR" sz="2800" dirty="0">
              <a:solidFill>
                <a:schemeClr val="bg1"/>
              </a:solidFill>
            </a:endParaRP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Emerson Agostinho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Flávio </a:t>
            </a:r>
            <a:r>
              <a:rPr lang="pt-BR" sz="2800" b="1" dirty="0" smtClean="0">
                <a:solidFill>
                  <a:schemeClr val="bg1"/>
                </a:solidFill>
              </a:rPr>
              <a:t>Correia</a:t>
            </a:r>
            <a:endParaRPr lang="pt-BR" sz="2800" b="1" dirty="0" smtClean="0">
              <a:solidFill>
                <a:schemeClr val="bg1"/>
              </a:solidFill>
            </a:endParaRPr>
          </a:p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Francisco Cidade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Gabriel </a:t>
            </a:r>
            <a:r>
              <a:rPr lang="pt-BR" sz="2800" b="1" dirty="0" err="1">
                <a:solidFill>
                  <a:schemeClr val="bg1"/>
                </a:solidFill>
              </a:rPr>
              <a:t>Menegaço</a:t>
            </a:r>
            <a:endParaRPr lang="pt-BR" sz="2800" b="1" dirty="0">
              <a:solidFill>
                <a:schemeClr val="bg1"/>
              </a:solidFill>
            </a:endParaRP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Henrique Tavares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Marcelo Martins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Rinaldo </a:t>
            </a:r>
            <a:r>
              <a:rPr lang="pt-BR" sz="2800" b="1" dirty="0" smtClean="0">
                <a:solidFill>
                  <a:schemeClr val="bg1"/>
                </a:solidFill>
              </a:rPr>
              <a:t>Ferreira</a:t>
            </a:r>
            <a:endParaRPr lang="pt-BR" sz="2800" b="1" dirty="0">
              <a:solidFill>
                <a:schemeClr val="bg1"/>
              </a:solidFill>
            </a:endParaRPr>
          </a:p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Rubem </a:t>
            </a:r>
            <a:r>
              <a:rPr lang="pt-BR" sz="2800" b="1" dirty="0">
                <a:solidFill>
                  <a:schemeClr val="bg1"/>
                </a:solidFill>
              </a:rPr>
              <a:t>Marques</a:t>
            </a:r>
          </a:p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Wander </a:t>
            </a:r>
            <a:r>
              <a:rPr lang="pt-BR" sz="2800" b="1" dirty="0">
                <a:solidFill>
                  <a:schemeClr val="bg1"/>
                </a:solidFill>
              </a:rPr>
              <a:t>Paulo</a:t>
            </a:r>
          </a:p>
          <a:p>
            <a:pPr algn="ctr"/>
            <a:endParaRPr lang="pt-BR" sz="2800" b="1" dirty="0">
              <a:solidFill>
                <a:schemeClr val="bg1"/>
              </a:solidFill>
            </a:endParaRPr>
          </a:p>
          <a:p>
            <a:pPr algn="ctr"/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39BFBAE8-0CD0-404E-9178-33E0F7F6E4DA}"/>
              </a:ext>
            </a:extLst>
          </p:cNvPr>
          <p:cNvSpPr txBox="1"/>
          <p:nvPr/>
        </p:nvSpPr>
        <p:spPr>
          <a:xfrm>
            <a:off x="4251419" y="223651"/>
            <a:ext cx="3302758" cy="683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Integrantes: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Bruno Alves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Carlos Henrique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Eduardo Ferreira 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Gabriel Santos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Guilherme Borges</a:t>
            </a:r>
          </a:p>
          <a:p>
            <a:pPr algn="ctr"/>
            <a:endParaRPr lang="pt-BR" sz="2800" b="1" dirty="0">
              <a:solidFill>
                <a:schemeClr val="bg1"/>
              </a:solidFill>
            </a:endParaRP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Desenhos: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Eduardo Ferreira 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Gabriel Santos</a:t>
            </a:r>
          </a:p>
          <a:p>
            <a:pPr algn="ctr"/>
            <a:endParaRPr lang="pt-BR" sz="2800" b="1" dirty="0">
              <a:solidFill>
                <a:schemeClr val="bg1"/>
              </a:solidFill>
            </a:endParaRP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Documentação: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Bruno Alves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Carlos Henrique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Guilherme Borges</a:t>
            </a:r>
          </a:p>
          <a:p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2123222A-4083-486A-B894-FE04F6CB4D9D}"/>
              </a:ext>
            </a:extLst>
          </p:cNvPr>
          <p:cNvSpPr/>
          <p:nvPr/>
        </p:nvSpPr>
        <p:spPr>
          <a:xfrm>
            <a:off x="3503533" y="297750"/>
            <a:ext cx="5184932" cy="63365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 sz="2400" b="1" dirty="0"/>
          </a:p>
          <a:p>
            <a:pPr algn="ctr"/>
            <a:endParaRPr lang="pt-BR" sz="2800" b="1" dirty="0">
              <a:solidFill>
                <a:schemeClr val="bg1"/>
              </a:solidFill>
            </a:endParaRP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Supervisão de: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Flávio Correia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Henrique Tavares</a:t>
            </a:r>
          </a:p>
          <a:p>
            <a:pPr algn="ctr"/>
            <a:endParaRPr lang="pt-BR" sz="2800" b="1" dirty="0">
              <a:solidFill>
                <a:schemeClr val="bg1"/>
              </a:solidFill>
            </a:endParaRP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Edição: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Gabriel Santos</a:t>
            </a:r>
          </a:p>
          <a:p>
            <a:pPr algn="ctr"/>
            <a:endParaRPr lang="pt-BR" sz="2800" b="1" dirty="0">
              <a:solidFill>
                <a:schemeClr val="bg1"/>
              </a:solidFill>
            </a:endParaRP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Revisão: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Eduardo Ferreira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25EDE52-065A-4FB9-8C64-CD7BE898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410D3ABA-B9CE-4222-A35D-1CBC06E0B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B3BA890E-B7FF-4AE5-BE64-B47E066C60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9B34D1A-75AC-44B9-8BA8-79E8343393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26</a:t>
            </a:fld>
            <a:endParaRPr lang="pt-BR" dirty="0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3CBDC6BB-2727-4D2B-BD4B-ED198A8DBC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667760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Uma imagem contendo parede, interior, mesa, pequeno&#10;&#10;Descrição gerada automaticamente">
            <a:extLst>
              <a:ext uri="{FF2B5EF4-FFF2-40B4-BE49-F238E27FC236}">
                <a16:creationId xmlns:a16="http://schemas.microsoft.com/office/drawing/2014/main" xmlns="" id="{33BB56C6-CD80-4D51-81C3-D52CDB5AAD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000" r="12000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2301833-5EA7-45BE-921A-085F43304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1823" y="2851264"/>
            <a:ext cx="4805833" cy="1020842"/>
          </a:xfrm>
        </p:spPr>
        <p:txBody>
          <a:bodyPr/>
          <a:lstStyle/>
          <a:p>
            <a:r>
              <a:rPr lang="pt-BR" dirty="0"/>
              <a:t>Tipos de filamento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82E19655-BCFC-47D8-A4D1-109E19F7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27</a:t>
            </a:fld>
            <a:endParaRPr lang="pt-BR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xmlns="" id="{70164FCF-8183-491F-BEAC-53BDFD554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50500"/>
              </p:ext>
            </p:extLst>
          </p:nvPr>
        </p:nvGraphicFramePr>
        <p:xfrm>
          <a:off x="398484" y="208280"/>
          <a:ext cx="11164530" cy="6649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721510">
                  <a:extLst>
                    <a:ext uri="{9D8B030D-6E8A-4147-A177-3AD203B41FA5}">
                      <a16:colId xmlns:a16="http://schemas.microsoft.com/office/drawing/2014/main" xmlns="" val="3111763535"/>
                    </a:ext>
                  </a:extLst>
                </a:gridCol>
                <a:gridCol w="3721510">
                  <a:extLst>
                    <a:ext uri="{9D8B030D-6E8A-4147-A177-3AD203B41FA5}">
                      <a16:colId xmlns:a16="http://schemas.microsoft.com/office/drawing/2014/main" xmlns="" val="1086806879"/>
                    </a:ext>
                  </a:extLst>
                </a:gridCol>
                <a:gridCol w="3721510">
                  <a:extLst>
                    <a:ext uri="{9D8B030D-6E8A-4147-A177-3AD203B41FA5}">
                      <a16:colId xmlns:a16="http://schemas.microsoft.com/office/drawing/2014/main" xmlns="" val="508334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Filamento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Temperatura da mesa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Temperatura do extrusor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533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TPU flexível (Termoplástico Poliuretano)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60/70°C (com aplicação de adesivo a base de </a:t>
                      </a:r>
                      <a:r>
                        <a:rPr lang="pt-BR" dirty="0" err="1"/>
                        <a:t>pvp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210°C a 240°C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088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PETG (</a:t>
                      </a:r>
                      <a:r>
                        <a:rPr lang="pt-BR" dirty="0" err="1"/>
                        <a:t>Politereftalato</a:t>
                      </a:r>
                      <a:r>
                        <a:rPr lang="pt-BR" dirty="0"/>
                        <a:t> etileno)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70/80°C (com aplicação de adesivo a base de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pvp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230° C a 240°C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326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TPE (</a:t>
                      </a:r>
                      <a:r>
                        <a:rPr lang="pt-BR" dirty="0" err="1"/>
                        <a:t>Termoplático</a:t>
                      </a:r>
                      <a:r>
                        <a:rPr lang="pt-BR" dirty="0"/>
                        <a:t> Elastômero)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70/90°C (com aplicação de adesivo a base de </a:t>
                      </a:r>
                      <a:r>
                        <a:rPr lang="pt-BR" dirty="0" err="1"/>
                        <a:t>pvp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210°C a 240°C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89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PLA (Ácido </a:t>
                      </a:r>
                      <a:r>
                        <a:rPr lang="pt-BR" dirty="0" err="1"/>
                        <a:t>Poliatico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60/70°C (com aplicação de adesivo a base de </a:t>
                      </a:r>
                      <a:r>
                        <a:rPr lang="pt-BR" dirty="0" err="1"/>
                        <a:t>pvp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190°C a 230°C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3660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ASA (</a:t>
                      </a:r>
                      <a:r>
                        <a:rPr lang="pt-BR" dirty="0" err="1"/>
                        <a:t>Acrilonitrila</a:t>
                      </a:r>
                      <a:r>
                        <a:rPr lang="pt-BR" dirty="0"/>
                        <a:t> Estireno </a:t>
                      </a:r>
                      <a:r>
                        <a:rPr lang="pt-BR" dirty="0" err="1"/>
                        <a:t>Acrilato</a:t>
                      </a:r>
                      <a:r>
                        <a:rPr lang="pt-BR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90/110°C (com aplicação de adesivo a base de </a:t>
                      </a:r>
                      <a:r>
                        <a:rPr lang="pt-BR" dirty="0" err="1"/>
                        <a:t>pvp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220°C a 245°C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9452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ABS (</a:t>
                      </a:r>
                      <a:r>
                        <a:rPr lang="pt-BR" dirty="0" err="1"/>
                        <a:t>acrilonitrila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butadieno</a:t>
                      </a:r>
                      <a:r>
                        <a:rPr lang="pt-BR" dirty="0"/>
                        <a:t> estireno)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110°C (com aplicação de adesivo a base de </a:t>
                      </a:r>
                      <a:r>
                        <a:rPr lang="pt-BR" dirty="0" err="1"/>
                        <a:t>pvp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220°C a 240°C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2410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Tritan</a:t>
                      </a:r>
                      <a:r>
                        <a:rPr lang="pt-BR" dirty="0"/>
                        <a:t> (</a:t>
                      </a:r>
                      <a:r>
                        <a:rPr lang="pt-BR" dirty="0" err="1"/>
                        <a:t>Copoliéster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100/110°C (com aplicação de adesivo a base de </a:t>
                      </a:r>
                      <a:r>
                        <a:rPr lang="pt-BR" dirty="0" err="1"/>
                        <a:t>pvp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260°C a 280°C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5433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Fibra de Carbono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0° C a 60°C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200°C a 203°C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3977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ABS 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110/130°C (com aplicação de adesivo a base de </a:t>
                      </a:r>
                      <a:r>
                        <a:rPr lang="pt-BR" dirty="0" err="1"/>
                        <a:t>pvp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215°C a 250°C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9719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Resina Wood (madeira)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110/130°C (com aplicação de adesivo a base de </a:t>
                      </a:r>
                      <a:r>
                        <a:rPr lang="pt-BR" dirty="0" err="1"/>
                        <a:t>pvp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190°C a 220°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7575118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20DB4321-F2E1-4987-AD57-A30CDE85F682}"/>
              </a:ext>
            </a:extLst>
          </p:cNvPr>
          <p:cNvSpPr txBox="1"/>
          <p:nvPr/>
        </p:nvSpPr>
        <p:spPr>
          <a:xfrm>
            <a:off x="0" y="97080"/>
            <a:ext cx="327414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Fontes: GTMAX e 3DPrime</a:t>
            </a:r>
          </a:p>
        </p:txBody>
      </p:sp>
    </p:spTree>
    <p:extLst>
      <p:ext uri="{BB962C8B-B14F-4D97-AF65-F5344CB8AC3E}">
        <p14:creationId xmlns:p14="http://schemas.microsoft.com/office/powerpoint/2010/main" val="1735680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Imagem 6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pic>
        <p:nvPicPr>
          <p:cNvPr id="22" name="Espaço Reservado para Imagem 21" descr="charles-dull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799" r="12799"/>
          <a:stretch>
            <a:fillRect/>
          </a:stretch>
        </p:blipFill>
        <p:spPr>
          <a:xfrm>
            <a:off x="746131" y="2230663"/>
            <a:ext cx="4903788" cy="4333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Imagem 24" descr="giphy-downsiz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344" y="2442202"/>
            <a:ext cx="4914819" cy="27654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2484" y="957579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571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18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3705" y="429964"/>
            <a:ext cx="5273944" cy="1088836"/>
          </a:xfrm>
          <a:prstGeom prst="roundRect">
            <a:avLst>
              <a:gd name="adj" fmla="val 2139"/>
            </a:avLst>
          </a:prstGeom>
          <a:solidFill>
            <a:schemeClr val="tx1"/>
          </a:solidFill>
          <a:ln w="571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1" i="0" u="none" strike="noStrike" kern="1200" cap="none" spc="-3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62504" y="509392"/>
            <a:ext cx="5094516" cy="9240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noProof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hnschrift" pitchFamily="34" charset="0"/>
                <a:ea typeface="+mj-ea"/>
                <a:cs typeface="+mj-cs"/>
              </a:rPr>
              <a:t>  Como surgiu?</a:t>
            </a:r>
            <a:endParaRPr kumimoji="0" lang="pt-BR" sz="3200" b="0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Bahnschrift" pitchFamily="34" charset="0"/>
              <a:ea typeface="+mj-ea"/>
              <a:cs typeface="+mj-cs"/>
            </a:endParaRPr>
          </a:p>
        </p:txBody>
      </p:sp>
      <p:sp>
        <p:nvSpPr>
          <p:cNvPr id="23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9363" y="1530930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rgbClr val="FFFFFF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9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Espaço Reservado para Imagem 8" descr="img_0865-100540662-orig1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475379" cy="6858000"/>
          </a:xfrm>
        </p:spPr>
      </p:pic>
      <p:sp>
        <p:nvSpPr>
          <p:cNvPr id="10" name="Título 9"/>
          <p:cNvSpPr>
            <a:spLocks noGrp="1"/>
          </p:cNvSpPr>
          <p:nvPr>
            <p:ph type="ctrTitle"/>
          </p:nvPr>
        </p:nvSpPr>
        <p:spPr>
          <a:xfrm>
            <a:off x="5188689" y="4239321"/>
            <a:ext cx="6418152" cy="1629852"/>
          </a:xfrm>
          <a:solidFill>
            <a:schemeClr val="tx1"/>
          </a:solidFill>
          <a:ln>
            <a:noFill/>
          </a:ln>
        </p:spPr>
        <p:txBody>
          <a:bodyPr/>
          <a:lstStyle/>
          <a:p>
            <a:r>
              <a:rPr lang="pt-BR" sz="4400" dirty="0"/>
              <a:t>Tipos de Impressoras 3D</a:t>
            </a:r>
          </a:p>
        </p:txBody>
      </p:sp>
      <p:sp>
        <p:nvSpPr>
          <p:cNvPr id="11" name="Subtítulo 10"/>
          <p:cNvSpPr>
            <a:spLocks noGrp="1"/>
          </p:cNvSpPr>
          <p:nvPr>
            <p:ph type="subTitle" idx="1"/>
          </p:nvPr>
        </p:nvSpPr>
        <p:spPr>
          <a:xfrm>
            <a:off x="5468383" y="5112271"/>
            <a:ext cx="4000500" cy="416660"/>
          </a:xfrm>
        </p:spPr>
        <p:txBody>
          <a:bodyPr/>
          <a:lstStyle/>
          <a:p>
            <a:r>
              <a:rPr lang="pt-BR" dirty="0"/>
              <a:t>Modelos, características e funções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Espaço Reservado para Imagem 7" descr="DSC_3250_web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 flipH="1">
            <a:off x="0" y="3"/>
            <a:ext cx="12191999" cy="6857998"/>
          </a:xfrm>
        </p:spPr>
      </p:pic>
      <p:sp>
        <p:nvSpPr>
          <p:cNvPr id="20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2484" y="957579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571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21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3705" y="429964"/>
            <a:ext cx="6409766" cy="1088836"/>
          </a:xfrm>
          <a:prstGeom prst="roundRect">
            <a:avLst>
              <a:gd name="adj" fmla="val 2139"/>
            </a:avLst>
          </a:prstGeom>
          <a:solidFill>
            <a:schemeClr val="tx1"/>
          </a:solidFill>
          <a:ln w="571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1" i="0" u="none" strike="noStrike" kern="1200" cap="none" spc="-3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62503" y="509392"/>
            <a:ext cx="6167797" cy="9240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noProof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hnschrift" pitchFamily="34" charset="0"/>
                <a:ea typeface="+mj-ea"/>
                <a:cs typeface="+mj-cs"/>
              </a:rPr>
              <a:t>  DLP (Impressão direta por Luz)</a:t>
            </a:r>
            <a:endParaRPr kumimoji="0" lang="pt-BR" sz="3200" b="0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Bahnschrift" pitchFamily="34" charset="0"/>
              <a:ea typeface="+mj-ea"/>
              <a:cs typeface="+mj-cs"/>
            </a:endParaRPr>
          </a:p>
        </p:txBody>
      </p:sp>
      <p:sp>
        <p:nvSpPr>
          <p:cNvPr id="23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9363" y="1530930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rgbClr val="FFFFFF"/>
              </a:solidFill>
              <a:latin typeface="Calibri Light"/>
            </a:endParaRPr>
          </a:p>
        </p:txBody>
      </p:sp>
      <p:pic>
        <p:nvPicPr>
          <p:cNvPr id="12" name="Imagem 11" descr="impressora-3D-mais-rápida-do-mundo.gif">
            <a:extLst>
              <a:ext uri="{FF2B5EF4-FFF2-40B4-BE49-F238E27FC236}">
                <a16:creationId xmlns:a16="http://schemas.microsoft.com/office/drawing/2014/main" xmlns="" id="{BF207B0A-365C-4D54-9C67-55A6FE91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932" y="2460653"/>
            <a:ext cx="5378136" cy="30257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85"/>
                                      </p:to>
                                    </p:set>
                                    <p:animEffect filter="image" prLst="opacity: 0.85">
                                      <p:cBhvr rctx="IE">
                                        <p:cTn id="3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7" descr="DSC_3250_we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"/>
            <a:ext cx="12191996" cy="6857998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5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2484" y="957579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571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3705" y="429964"/>
            <a:ext cx="5273944" cy="1088836"/>
          </a:xfrm>
          <a:prstGeom prst="roundRect">
            <a:avLst>
              <a:gd name="adj" fmla="val 2139"/>
            </a:avLst>
          </a:prstGeom>
          <a:solidFill>
            <a:schemeClr val="tx1"/>
          </a:solidFill>
          <a:ln w="571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1" i="0" u="none" strike="noStrike" kern="1200" cap="none" spc="-3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62504" y="509392"/>
            <a:ext cx="5094516" cy="9240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noProof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hnschrift" pitchFamily="34" charset="0"/>
                <a:ea typeface="+mj-ea"/>
                <a:cs typeface="+mj-cs"/>
              </a:rPr>
              <a:t>  Síntese a Laser</a:t>
            </a:r>
            <a:endParaRPr kumimoji="0" lang="pt-BR" sz="3200" b="0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Bahnschrift" pitchFamily="34" charset="0"/>
              <a:ea typeface="+mj-ea"/>
              <a:cs typeface="+mj-cs"/>
            </a:endParaRPr>
          </a:p>
        </p:txBody>
      </p:sp>
      <p:sp>
        <p:nvSpPr>
          <p:cNvPr id="18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9363" y="1530930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rgbClr val="FFFFFF"/>
              </a:solidFill>
              <a:latin typeface="Calibri Ligh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4600B35F-F735-4CB8-B591-3A7187EF8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78" y="2862381"/>
            <a:ext cx="5273945" cy="29665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85"/>
                                      </p:to>
                                    </p:set>
                                    <p:animEffect filter="image" prLst="opacity: 0.85">
                                      <p:cBhvr rctx="IE">
                                        <p:cTn id="3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Espaço Reservado para Imagem 7" descr="DSC_3250_we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9758" y="3"/>
            <a:ext cx="11892482" cy="6857998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13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2484" y="957579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571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3705" y="429964"/>
            <a:ext cx="5273944" cy="1088836"/>
          </a:xfrm>
          <a:prstGeom prst="roundRect">
            <a:avLst>
              <a:gd name="adj" fmla="val 2139"/>
            </a:avLst>
          </a:prstGeom>
          <a:solidFill>
            <a:schemeClr val="tx1"/>
          </a:solidFill>
          <a:ln w="571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1" i="0" u="none" strike="noStrike" kern="1200" cap="none" spc="-3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62504" y="509392"/>
            <a:ext cx="5094516" cy="9240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noProof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hnschrift" pitchFamily="34" charset="0"/>
                <a:ea typeface="+mj-ea"/>
                <a:cs typeface="+mj-cs"/>
              </a:rPr>
              <a:t>  SLA ou Estereolitografia</a:t>
            </a:r>
            <a:endParaRPr kumimoji="0" lang="pt-BR" sz="3200" b="0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Bahnschrift" pitchFamily="34" charset="0"/>
              <a:ea typeface="+mj-ea"/>
              <a:cs typeface="+mj-cs"/>
            </a:endParaRPr>
          </a:p>
        </p:txBody>
      </p:sp>
      <p:sp>
        <p:nvSpPr>
          <p:cNvPr id="16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9363" y="1530930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rgbClr val="FFFFFF"/>
              </a:solidFill>
              <a:latin typeface="Calibri Light"/>
            </a:endParaRPr>
          </a:p>
        </p:txBody>
      </p:sp>
      <p:pic>
        <p:nvPicPr>
          <p:cNvPr id="10" name="Imagem 9" descr="impressora-3D-mais-rápida-do-mundo.gif">
            <a:extLst>
              <a:ext uri="{FF2B5EF4-FFF2-40B4-BE49-F238E27FC236}">
                <a16:creationId xmlns:a16="http://schemas.microsoft.com/office/drawing/2014/main" xmlns="" id="{84EB5D7B-451A-4F2B-9A23-A0B127CC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55" y="2640476"/>
            <a:ext cx="4549089" cy="30327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85"/>
                                      </p:to>
                                    </p:set>
                                    <p:animEffect filter="image" prLst="opacity: 0.85">
                                      <p:cBhvr rctx="IE">
                                        <p:cTn id="3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9FEBA71-CA16-4BCF-ABA1-75A7C6404098}"/>
              </a:ext>
            </a:extLst>
          </p:cNvPr>
          <p:cNvSpPr/>
          <p:nvPr/>
        </p:nvSpPr>
        <p:spPr>
          <a:xfrm>
            <a:off x="988141" y="2227006"/>
            <a:ext cx="7580671" cy="3673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Espaço Reservado para Imagem 7" descr="DSC_3250_we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"/>
            <a:ext cx="12191996" cy="6857998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2484" y="957579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571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13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3705" y="429964"/>
            <a:ext cx="5273944" cy="1088836"/>
          </a:xfrm>
          <a:prstGeom prst="roundRect">
            <a:avLst>
              <a:gd name="adj" fmla="val 2139"/>
            </a:avLst>
          </a:prstGeom>
          <a:solidFill>
            <a:schemeClr val="tx1"/>
          </a:solidFill>
          <a:ln w="571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1" i="0" u="none" strike="noStrike" kern="1200" cap="none" spc="-3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62504" y="509392"/>
            <a:ext cx="5094516" cy="9240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noProof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hnschrift" pitchFamily="34" charset="0"/>
                <a:ea typeface="+mj-ea"/>
                <a:cs typeface="+mj-cs"/>
              </a:rPr>
              <a:t>  Extrusão</a:t>
            </a:r>
            <a:endParaRPr kumimoji="0" lang="pt-BR" sz="3200" b="0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Bahnschrift" pitchFamily="34" charset="0"/>
              <a:ea typeface="+mj-ea"/>
              <a:cs typeface="+mj-cs"/>
            </a:endParaRPr>
          </a:p>
        </p:txBody>
      </p:sp>
      <p:sp>
        <p:nvSpPr>
          <p:cNvPr id="15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9363" y="1530930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rgbClr val="FFFFFF"/>
              </a:solidFill>
              <a:latin typeface="Calibri Light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7B621812-EA54-48F5-BCA5-36AD9EAA7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04" y="2589927"/>
            <a:ext cx="5244789" cy="2947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85"/>
                                      </p:to>
                                    </p:set>
                                    <p:animEffect filter="image" prLst="opacity: 0.85">
                                      <p:cBhvr rctx="IE">
                                        <p:cTn id="3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Espaço Reservado para Imagem 7"/>
          <p:cNvPicPr>
            <a:picLocks noChangeAspect="1"/>
          </p:cNvPicPr>
          <p:nvPr/>
        </p:nvPicPr>
        <p:blipFill>
          <a:blip r:embed="rId2"/>
          <a:srcRect l="2763" r="2763"/>
          <a:stretch>
            <a:fillRect/>
          </a:stretch>
        </p:blipFill>
        <p:spPr>
          <a:xfrm>
            <a:off x="1" y="0"/>
            <a:ext cx="5265174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0"/>
          </a:effectLst>
        </p:spPr>
      </p:pic>
      <p:sp>
        <p:nvSpPr>
          <p:cNvPr id="11" name="Caixa de texto 24" descr="Ênfase do slide para caixa de text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2484" y="957579"/>
            <a:ext cx="1175657" cy="988733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57150">
            <a:noFill/>
          </a:ln>
        </p:spPr>
        <p:txBody>
          <a:bodyPr vert="horz" wrap="square" lIns="135000" tIns="216000" rIns="135000" bIns="135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ts val="3000"/>
              </a:lnSpc>
            </a:pPr>
            <a:endParaRPr lang="pt-BR" sz="3750" spc="-225" dirty="0">
              <a:solidFill>
                <a:srgbClr val="FFFFFF">
                  <a:lumMod val="95000"/>
                </a:srgbClr>
              </a:solidFill>
              <a:latin typeface="Corbel"/>
            </a:endParaRPr>
          </a:p>
        </p:txBody>
      </p:sp>
      <p:sp>
        <p:nvSpPr>
          <p:cNvPr id="13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13704" y="429964"/>
            <a:ext cx="5910379" cy="1088836"/>
          </a:xfrm>
          <a:prstGeom prst="roundRect">
            <a:avLst>
              <a:gd name="adj" fmla="val 2139"/>
            </a:avLst>
          </a:prstGeom>
          <a:solidFill>
            <a:schemeClr val="tx1"/>
          </a:solidFill>
          <a:ln w="57150">
            <a:noFill/>
          </a:ln>
        </p:spPr>
        <p:txBody>
          <a:bodyPr vert="horz" lIns="180000" tIns="288000" rIns="180000" bIns="180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1" i="0" u="none" strike="noStrike" kern="1200" cap="none" spc="-3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62503" y="509392"/>
            <a:ext cx="6095497" cy="92402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noProof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hnschrift" pitchFamily="34" charset="0"/>
                <a:ea typeface="+mj-ea"/>
                <a:cs typeface="+mj-cs"/>
              </a:rPr>
              <a:t>  Surgimento e intuito do projeto</a:t>
            </a:r>
            <a:endParaRPr kumimoji="0" lang="pt-BR" sz="3200" b="0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Bahnschrift" pitchFamily="34" charset="0"/>
              <a:ea typeface="+mj-ea"/>
              <a:cs typeface="+mj-cs"/>
            </a:endParaRPr>
          </a:p>
        </p:txBody>
      </p:sp>
      <p:sp>
        <p:nvSpPr>
          <p:cNvPr id="15" name="Triângulos Isósceles 19" descr="Sombra do slide para caixa de text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729363" y="1530930"/>
            <a:ext cx="448779" cy="318728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srgbClr val="FFFFFF"/>
              </a:solidFill>
              <a:latin typeface="Calibri Light"/>
            </a:endParaRPr>
          </a:p>
        </p:txBody>
      </p:sp>
      <p:pic>
        <p:nvPicPr>
          <p:cNvPr id="3" name="Imagem 2" descr="Uma imagem contendo LEGO, brinquedo&#10;&#10;Descrição gerada automaticamente">
            <a:extLst>
              <a:ext uri="{FF2B5EF4-FFF2-40B4-BE49-F238E27FC236}">
                <a16:creationId xmlns:a16="http://schemas.microsoft.com/office/drawing/2014/main" xmlns="" id="{93891859-DE5F-47E4-AC6C-1506A8ADE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245" y="0"/>
            <a:ext cx="3837756" cy="35481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 descr="Uma imagem contendo LEGO, equipamentos eletrônicos&#10;&#10;Descrição gerada automaticamente">
            <a:extLst>
              <a:ext uri="{FF2B5EF4-FFF2-40B4-BE49-F238E27FC236}">
                <a16:creationId xmlns:a16="http://schemas.microsoft.com/office/drawing/2014/main" xmlns="" id="{86B912BB-7C5C-4CC6-8DD0-6FAE949A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955" y="707124"/>
            <a:ext cx="4268211" cy="35481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83F1B7FB-6F63-4269-938A-E62C868FB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21" y="1551962"/>
            <a:ext cx="4268212" cy="38193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D35E1767-3730-4B3F-8AF7-0186B4C73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770" y="2363638"/>
            <a:ext cx="4299661" cy="36669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3" dur="7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0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637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32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324" tmFilter="0, 0; 0.125,0.2665; 0.25,0.4; 0.375,0.465; 0.5,0.5;  0.625,0.535; 0.75,0.6; 0.875,0.7335; 1,1">
                                          <p:stCondLst>
                                            <p:cond delay="2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62" tmFilter="0, 0; 0.125,0.2665; 0.25,0.4; 0.375,0.465; 0.5,0.5;  0.625,0.535; 0.75,0.6; 0.875,0.7335; 1,1">
                                          <p:stCondLst>
                                            <p:cond delay="46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74" tmFilter="0, 0; 0.125,0.2665; 0.25,0.4; 0.375,0.465; 0.5,0.5;  0.625,0.535; 0.75,0.6; 0.875,0.7335; 1,1">
                                          <p:stCondLst>
                                            <p:cond delay="579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91">
                                          <p:stCondLst>
                                            <p:cond delay="22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581" decel="50000">
                                          <p:stCondLst>
                                            <p:cond delay="23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91">
                                          <p:stCondLst>
                                            <p:cond delay="459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581" decel="50000">
                                          <p:stCondLst>
                                            <p:cond delay="468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91">
                                          <p:stCondLst>
                                            <p:cond delay="574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581" decel="50000">
                                          <p:stCondLst>
                                            <p:cond delay="58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91">
                                          <p:stCondLst>
                                            <p:cond delay="6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581" decel="50000">
                                          <p:stCondLst>
                                            <p:cond delay="64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 animBg="1"/>
    </p:bldLst>
  </p:timing>
</p:sld>
</file>

<file path=ppt/theme/theme1.xml><?xml version="1.0" encoding="utf-8"?>
<a:theme xmlns:a="http://schemas.openxmlformats.org/drawingml/2006/main" name="TF16411253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_19715352_TF16411253.potx" id="{F17DFD64-FF90-49B0-8503-7FD4772DC79A}" vid="{BF60D469-03C8-4E76-8C7A-FDDB799F906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b0879af-3eba-417a-a55a-ffe6dcd6ca77"/>
    <ds:schemaRef ds:uri="http://schemas.microsoft.com/office/2006/metadata/properties"/>
    <ds:schemaRef ds:uri="6dc4bcd6-49db-4c07-9060-8acfc67cef9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399</Words>
  <Application>Microsoft Office PowerPoint</Application>
  <PresentationFormat>Personalizar</PresentationFormat>
  <Paragraphs>116</Paragraphs>
  <Slides>27</Slides>
  <Notes>3</Notes>
  <HiddenSlides>0</HiddenSlides>
  <MMClips>3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TF16411253</vt:lpstr>
      <vt:lpstr>Impressora 3D</vt:lpstr>
      <vt:lpstr>Apresentação do PowerPoint</vt:lpstr>
      <vt:lpstr>Apresentação do PowerPoint</vt:lpstr>
      <vt:lpstr>Tipos de Impressoras 3D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ELETRÔNICA</vt:lpstr>
      <vt:lpstr> ARDUINO MEGA 2560</vt:lpstr>
      <vt:lpstr> Marlin / Pronterface</vt:lpstr>
      <vt:lpstr>Apresentação do PowerPoint</vt:lpstr>
      <vt:lpstr>Apresentação do PowerPoint</vt:lpstr>
      <vt:lpstr>MECÂNICA DO PROJETO  </vt:lpstr>
      <vt:lpstr>Apresentação do PowerPoint</vt:lpstr>
      <vt:lpstr>Sistema COREXY</vt:lpstr>
      <vt:lpstr>Apresentação do PowerPoint</vt:lpstr>
      <vt:lpstr>Usinagem e confecção das peças</vt:lpstr>
      <vt:lpstr>Apresentação do PowerPoint</vt:lpstr>
      <vt:lpstr>Conclusão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filamento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2019-05-04T21:26:59Z</dcterms:created>
  <dcterms:modified xsi:type="dcterms:W3CDTF">2019-06-04T13:35:42Z</dcterms:modified>
</cp:coreProperties>
</file>